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5" r:id="rId3"/>
    <p:sldMasterId id="2147483693" r:id="rId4"/>
    <p:sldMasterId id="2147483991" r:id="rId5"/>
    <p:sldMasterId id="2147483999" r:id="rId6"/>
    <p:sldMasterId id="2147484007" r:id="rId7"/>
    <p:sldMasterId id="2147484015" r:id="rId8"/>
    <p:sldMasterId id="2147484023" r:id="rId9"/>
    <p:sldMasterId id="2147484031" r:id="rId10"/>
    <p:sldMasterId id="2147484039" r:id="rId11"/>
    <p:sldMasterId id="2147485513" r:id="rId12"/>
    <p:sldMasterId id="2147488479" r:id="rId13"/>
    <p:sldMasterId id="2147488487" r:id="rId14"/>
    <p:sldMasterId id="2147488495" r:id="rId15"/>
    <p:sldMasterId id="2147490775" r:id="rId16"/>
  </p:sldMasterIdLst>
  <p:notesMasterIdLst>
    <p:notesMasterId r:id="rId60"/>
  </p:notesMasterIdLst>
  <p:sldIdLst>
    <p:sldId id="319" r:id="rId17"/>
    <p:sldId id="337" r:id="rId18"/>
    <p:sldId id="438" r:id="rId19"/>
    <p:sldId id="338" r:id="rId20"/>
    <p:sldId id="439" r:id="rId21"/>
    <p:sldId id="437" r:id="rId22"/>
    <p:sldId id="381" r:id="rId23"/>
    <p:sldId id="382" r:id="rId24"/>
    <p:sldId id="345" r:id="rId25"/>
    <p:sldId id="421" r:id="rId26"/>
    <p:sldId id="405" r:id="rId27"/>
    <p:sldId id="383" r:id="rId28"/>
    <p:sldId id="412" r:id="rId29"/>
    <p:sldId id="391" r:id="rId30"/>
    <p:sldId id="422" r:id="rId31"/>
    <p:sldId id="423" r:id="rId32"/>
    <p:sldId id="414" r:id="rId33"/>
    <p:sldId id="415" r:id="rId34"/>
    <p:sldId id="416" r:id="rId35"/>
    <p:sldId id="417" r:id="rId36"/>
    <p:sldId id="420" r:id="rId37"/>
    <p:sldId id="418" r:id="rId38"/>
    <p:sldId id="424" r:id="rId39"/>
    <p:sldId id="394" r:id="rId40"/>
    <p:sldId id="395" r:id="rId41"/>
    <p:sldId id="396" r:id="rId42"/>
    <p:sldId id="397" r:id="rId43"/>
    <p:sldId id="425" r:id="rId44"/>
    <p:sldId id="426" r:id="rId45"/>
    <p:sldId id="427" r:id="rId46"/>
    <p:sldId id="428" r:id="rId47"/>
    <p:sldId id="429" r:id="rId48"/>
    <p:sldId id="398" r:id="rId49"/>
    <p:sldId id="430" r:id="rId50"/>
    <p:sldId id="431" r:id="rId51"/>
    <p:sldId id="432" r:id="rId52"/>
    <p:sldId id="402" r:id="rId53"/>
    <p:sldId id="403" r:id="rId54"/>
    <p:sldId id="404" r:id="rId55"/>
    <p:sldId id="433" r:id="rId56"/>
    <p:sldId id="434" r:id="rId57"/>
    <p:sldId id="435" r:id="rId58"/>
    <p:sldId id="436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  <a:srgbClr val="3333CC"/>
    <a:srgbClr val="99CC00"/>
    <a:srgbClr val="FF6600"/>
    <a:srgbClr val="CCCCFF"/>
    <a:srgbClr val="66FF33"/>
    <a:srgbClr val="00CC99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A17457B-591D-4D93-BCC7-76FE229DAF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B8746A-52B9-420A-84FE-5A9C86DD76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2C7D59-FC52-417E-96DF-282A224122A6}" type="datetimeFigureOut">
              <a:rPr lang="zh-CN" altLang="en-US"/>
              <a:pPr>
                <a:defRPr/>
              </a:pPr>
              <a:t>2020/1/8</a:t>
            </a:fld>
            <a:endParaRPr lang="zh-CN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74008E4-B457-4447-91E6-EF5044A873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A8A5551-7263-443A-945D-6ED9E6C25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F3DBE0-6594-4989-BF5C-F3173A0AC0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AE5F0-F081-43FA-A492-7C7B53C99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E78677-60AC-4AF7-8218-B40B15FA68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>
            <a:extLst>
              <a:ext uri="{FF2B5EF4-FFF2-40B4-BE49-F238E27FC236}">
                <a16:creationId xmlns:a16="http://schemas.microsoft.com/office/drawing/2014/main" xmlns="" id="{6338ECB8-2C8F-4E31-AE30-A2B9488129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>
            <a:extLst>
              <a:ext uri="{FF2B5EF4-FFF2-40B4-BE49-F238E27FC236}">
                <a16:creationId xmlns:a16="http://schemas.microsoft.com/office/drawing/2014/main" xmlns="" id="{68F14D72-BCDD-4449-AC6B-4EAE4FBCFD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340" name="Slide Number Placeholder 3">
            <a:extLst>
              <a:ext uri="{FF2B5EF4-FFF2-40B4-BE49-F238E27FC236}">
                <a16:creationId xmlns:a16="http://schemas.microsoft.com/office/drawing/2014/main" xmlns="" id="{9308A2FE-53E2-4C34-90ED-FE3B4B9F1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B72F225-310D-407C-8860-0563BA800A30}" type="slidenum">
              <a:rPr lang="zh-CN" altLang="en-US" sz="1800" kern="0" smtClean="0">
                <a:latin typeface="Calibri" panose="020F050202020403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zh-CN" altLang="en-US" sz="1800" ker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xmlns="" id="{A171F2C8-26BF-4216-AB2E-1DA5141CD4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xmlns="" id="{7C17D5E8-08F8-4A33-B284-81A38475A6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xmlns="" id="{687F7C4C-030B-4394-B70F-A35A68C58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433DDEB-D06B-42C5-ADD8-0C1B12F0C3FD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>
            <a:extLst>
              <a:ext uri="{FF2B5EF4-FFF2-40B4-BE49-F238E27FC236}">
                <a16:creationId xmlns:a16="http://schemas.microsoft.com/office/drawing/2014/main" xmlns="" id="{D9C2CC70-3449-48D2-9932-DEB7655F19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>
            <a:extLst>
              <a:ext uri="{FF2B5EF4-FFF2-40B4-BE49-F238E27FC236}">
                <a16:creationId xmlns:a16="http://schemas.microsoft.com/office/drawing/2014/main" xmlns="" id="{AFC68607-49E2-481C-AC45-4E9BF3DDD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292" name="Slide Number Placeholder 3">
            <a:extLst>
              <a:ext uri="{FF2B5EF4-FFF2-40B4-BE49-F238E27FC236}">
                <a16:creationId xmlns:a16="http://schemas.microsoft.com/office/drawing/2014/main" xmlns="" id="{D71FC708-5332-49F2-A375-66A0B8939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47C6D6A-88A9-4E1D-9867-4576F4D840C9}" type="slidenum">
              <a:rPr lang="zh-CN" altLang="en-US" smtClean="0">
                <a:latin typeface="Calibri" panose="020F0502020204030204" pitchFamily="34" charset="0"/>
              </a:rPr>
              <a:pPr/>
              <a:t>26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>
            <a:extLst>
              <a:ext uri="{FF2B5EF4-FFF2-40B4-BE49-F238E27FC236}">
                <a16:creationId xmlns:a16="http://schemas.microsoft.com/office/drawing/2014/main" xmlns="" id="{5C5930A1-19DE-4B05-BAEE-1FAE48031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>
            <a:extLst>
              <a:ext uri="{FF2B5EF4-FFF2-40B4-BE49-F238E27FC236}">
                <a16:creationId xmlns:a16="http://schemas.microsoft.com/office/drawing/2014/main" xmlns="" id="{427EA7FF-C0C7-4787-9DF7-BED01B1C8C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xmlns="" id="{AFC2D226-F00F-4BCA-908C-CD5D3AC85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607C1C-C61D-431B-9F3F-38F32B3A90B3}" type="slidenum">
              <a:rPr lang="zh-CN" altLang="en-US" sz="1800" kern="0" smtClean="0">
                <a:latin typeface="Calibri" panose="020F050202020403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zh-CN" altLang="en-US" sz="1800" ker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>
            <a:extLst>
              <a:ext uri="{FF2B5EF4-FFF2-40B4-BE49-F238E27FC236}">
                <a16:creationId xmlns:a16="http://schemas.microsoft.com/office/drawing/2014/main" xmlns="" id="{E320D745-49EB-4FDA-8846-143F215EDF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>
            <a:extLst>
              <a:ext uri="{FF2B5EF4-FFF2-40B4-BE49-F238E27FC236}">
                <a16:creationId xmlns:a16="http://schemas.microsoft.com/office/drawing/2014/main" xmlns="" id="{2895DD96-81B8-464A-9364-8193D6DC3F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xmlns="" id="{0F180FC2-8B05-4881-B3C5-A026A9203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5B2A7B-3E77-49B9-A9EC-CD91E041F1A2}" type="slidenum">
              <a:rPr lang="zh-CN" altLang="en-US" sz="1800" kern="0" smtClean="0">
                <a:latin typeface="Calibri" panose="020F050202020403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zh-CN" altLang="en-US" sz="1800" ker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>
            <a:extLst>
              <a:ext uri="{FF2B5EF4-FFF2-40B4-BE49-F238E27FC236}">
                <a16:creationId xmlns:a16="http://schemas.microsoft.com/office/drawing/2014/main" xmlns="" id="{ECBB7EAF-E284-4B05-A099-C9BD05F548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>
            <a:extLst>
              <a:ext uri="{FF2B5EF4-FFF2-40B4-BE49-F238E27FC236}">
                <a16:creationId xmlns:a16="http://schemas.microsoft.com/office/drawing/2014/main" xmlns="" id="{327B4323-4FA7-46B9-ACFD-1801163A39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556" name="Slide Number Placeholder 3">
            <a:extLst>
              <a:ext uri="{FF2B5EF4-FFF2-40B4-BE49-F238E27FC236}">
                <a16:creationId xmlns:a16="http://schemas.microsoft.com/office/drawing/2014/main" xmlns="" id="{464A164B-370F-41A5-91FC-E2AD95B2A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3C22FA-D6BD-403F-838A-B6407493874A}" type="slidenum">
              <a:rPr lang="zh-CN" altLang="en-US" sz="1800" kern="0" smtClean="0">
                <a:latin typeface="Calibri" panose="020F050202020403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zh-CN" altLang="en-US" sz="1800" ker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BBFDE84-A620-4ACF-BDFA-516DC8ACF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3813" y="-60325"/>
            <a:ext cx="9167813" cy="6918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3000">
                <a:srgbClr val="FFFFFF"/>
              </a:gs>
              <a:gs pos="100000">
                <a:srgbClr val="DCE6F2"/>
              </a:gs>
            </a:gsLst>
            <a:lin ang="15240000"/>
          </a:gra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Hexagon 9">
            <a:extLst>
              <a:ext uri="{FF2B5EF4-FFF2-40B4-BE49-F238E27FC236}">
                <a16:creationId xmlns:a16="http://schemas.microsoft.com/office/drawing/2014/main" xmlns="" id="{8584A2AE-2600-4971-8958-B9B5E4CD04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3" y="1657350"/>
            <a:ext cx="822325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Hexagon 10">
            <a:extLst>
              <a:ext uri="{FF2B5EF4-FFF2-40B4-BE49-F238E27FC236}">
                <a16:creationId xmlns:a16="http://schemas.microsoft.com/office/drawing/2014/main" xmlns="" id="{2F8201AC-6BF1-47C4-B0DC-12BF60997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563" y="1236663"/>
            <a:ext cx="822325" cy="8239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6" name="Picture 11" descr="EBSCO logo.png">
            <a:extLst>
              <a:ext uri="{FF2B5EF4-FFF2-40B4-BE49-F238E27FC236}">
                <a16:creationId xmlns:a16="http://schemas.microsoft.com/office/drawing/2014/main" xmlns="" id="{4E796E05-58E2-497B-9405-1C0E36BF8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213" y="6096000"/>
            <a:ext cx="1447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xagon 12">
            <a:extLst>
              <a:ext uri="{FF2B5EF4-FFF2-40B4-BE49-F238E27FC236}">
                <a16:creationId xmlns:a16="http://schemas.microsoft.com/office/drawing/2014/main" xmlns="" id="{8ED1C71B-A08A-4F4C-B010-526C2F9E3A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3025" y="1647825"/>
            <a:ext cx="822325" cy="8239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Hexagon 13">
            <a:extLst>
              <a:ext uri="{FF2B5EF4-FFF2-40B4-BE49-F238E27FC236}">
                <a16:creationId xmlns:a16="http://schemas.microsoft.com/office/drawing/2014/main" xmlns="" id="{B3AA9953-1C77-4919-8366-03B2987FE8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38263" y="817563"/>
            <a:ext cx="823912" cy="822325"/>
          </a:xfrm>
          <a:prstGeom prst="hexagon">
            <a:avLst>
              <a:gd name="adj" fmla="val 25048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Hexagon 14">
            <a:extLst>
              <a:ext uri="{FF2B5EF4-FFF2-40B4-BE49-F238E27FC236}">
                <a16:creationId xmlns:a16="http://schemas.microsoft.com/office/drawing/2014/main" xmlns="" id="{CA502C93-14B1-408E-BF5F-DB6C00674D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95488" y="1220788"/>
            <a:ext cx="822325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7842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6528781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30A8159-B2CC-43D6-9537-CA7E2802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473F-71AD-4834-B69A-169D3618FECE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9B2A063-ECD1-4083-A629-B06C6539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68FB5D5-D957-4807-A828-601502CD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69D5-2CA2-479A-917F-3C0854417A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1897846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771E6A-417D-41B1-9C73-85DB9E828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EF5F385-2A88-4BA2-9502-25F60FF1F95C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67E2C7-BC8E-4730-BC6C-33A5D13E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5A05BD-E47D-4CF5-8FE5-AAC9C4EA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157A2E-1156-4D65-8857-C51E6B83D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6761109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1B520B-85CE-4BEB-9F98-F658DD9A5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ED63D3F-08C4-4590-B813-1C5FDC57FBB8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DFBE54-49DF-4801-8028-1EAABAC5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EE4C5B-F512-4D33-999D-7E9AF4D3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842B16-42A4-4B5F-B871-BDD39295C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75964154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0F0D1B-EB20-49D7-891A-9709AFCE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E038541-1D6A-4B5D-8819-188C39501FD6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2EDD08-6F61-4781-B052-A24464DA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05433A-7831-462C-A4D0-2DA02E39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DB7D4B-5C6A-4260-A109-179E83187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17524924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0554588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89793"/>
            <a:ext cx="7772400" cy="756005"/>
          </a:xfrm>
        </p:spPr>
        <p:txBody>
          <a:bodyPr/>
          <a:lstStyle>
            <a:lvl1pPr algn="ctr"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067314"/>
            <a:ext cx="6858000" cy="32004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2101300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98342860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82290662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6653347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18457842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30381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63EB035-5FE1-4862-9C37-D6AA1903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2C46-12E3-4878-AFCE-9CD5097D441D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4B86213-E3E0-4473-823A-7849D3A2D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F62D066-9612-44A9-9802-9B9BCAB2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C9A2-A08F-4C93-828A-F44A76BDA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72415878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7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7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66267536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5366230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7048540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07285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08147550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8127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180071"/>
            <a:ext cx="7885509" cy="42630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27720778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265618" cy="1990799"/>
          </a:xfrm>
        </p:spPr>
        <p:txBody>
          <a:bodyPr/>
          <a:lstStyle>
            <a:lvl1pPr algn="ctr">
              <a:defRPr sz="28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589322"/>
            <a:ext cx="3265125" cy="177828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36720003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6496620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89501989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0587471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3606"/>
            <a:ext cx="7886700" cy="721403"/>
          </a:xfrm>
        </p:spPr>
        <p:txBody>
          <a:bodyPr/>
          <a:lstStyle>
            <a:lvl1pPr>
              <a:defRPr sz="24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9708"/>
            <a:ext cx="3846531" cy="46042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077500"/>
            <a:ext cx="7886700" cy="52543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4668819" y="1699708"/>
            <a:ext cx="3846531" cy="46042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178225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9A9512-0FB3-4800-AF7B-00D7D7C7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6AB8F8-3B31-4D9F-A7CD-EC722F0A7478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F384EB-02C6-479A-A33C-BEF89E9B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029B01-AD3B-4F9E-9808-136D96D8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0A6B4C-4902-4BCC-B52A-919ABDC17C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827155731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3606"/>
            <a:ext cx="7886700" cy="721403"/>
          </a:xfrm>
        </p:spPr>
        <p:txBody>
          <a:bodyPr/>
          <a:lstStyle>
            <a:lvl1pPr>
              <a:defRPr sz="24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9708"/>
            <a:ext cx="7886700" cy="46042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077500"/>
            <a:ext cx="7886700" cy="525430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81669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2282B1-307F-4AA3-AF9B-AC65FABA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97BF36-2389-477E-ABA5-C3D22A44DDD7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D77C42-93C6-4A16-864F-C101665E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A70A49-C609-401A-B890-89A2ABB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150B15-6C50-4AC6-8C1F-E17C81300B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3067726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09E15-FBAD-4392-A757-19B13DC5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40B3D0A-CA78-45DE-BFAC-B09A3A74EA68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2E0869-D1F3-48AE-9E64-8120DB34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F63E6-44EF-4F09-A41F-A4A2A60A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DE0CAB-2DBC-4246-BFBA-A4611E5BD6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123550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99B7D-CB8B-45CE-B75E-E30A8AFF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52CC00A-EF4B-45E9-8126-EE22D05C63DE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4AB7FD-5B64-497D-8C03-A400A54F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647A3A-0E08-488E-91EE-907B6864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72CA8C-936F-45F7-837D-48C5699F9E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176838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9046C2-6A33-4711-9863-6E55FF09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8630F64-9C1D-4556-9EEE-B6A9BD2286F6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AF9427A-9BC8-4DA5-A095-181DA3CD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E7B678-A482-4631-AFE8-08BA2EB67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0B755C-9381-4666-9275-74212B805B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963412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2C93F6-661E-4E73-AEB1-49FFDF21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DF00CA-9C03-4C6A-BB2B-3D1522653EB1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843767-5145-4230-A642-1DCCF32C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D8734F-D38B-4C5B-97DB-C663C5C0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134681-DDB6-4C37-977B-AD22AD10D5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0353535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A7073C-25E8-41D6-8F44-7B82662A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E20EF0-30DC-4E65-AB1E-AFBC045F264B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E112253-A091-4495-8E65-DAF54A30D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503BD7-B0A8-4E0E-A2E6-537A8743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D59D22-693D-4C1D-8CD9-931719DA64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010034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F9C00C-471E-467F-9606-A7B7079B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F0D11-D9CB-483D-B67E-D7F79B5AA772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96C039-A242-4244-8FFF-6BB63A5B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F3F5B-EDD1-456B-886E-4217A866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EA13-6722-40AD-BBBE-792A8B5D0B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422404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creen shot 2013-02-04 at 12.56.36 PM.png">
            <a:extLst>
              <a:ext uri="{FF2B5EF4-FFF2-40B4-BE49-F238E27FC236}">
                <a16:creationId xmlns:a16="http://schemas.microsoft.com/office/drawing/2014/main" xmlns="" id="{DE7BD4C7-9E6A-4690-B6F8-8FB6BA785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8" r="8180" b="40030"/>
          <a:stretch>
            <a:fillRect/>
          </a:stretch>
        </p:blipFill>
        <p:spPr bwMode="auto">
          <a:xfrm>
            <a:off x="0" y="627062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BSCO_PMS294.png">
            <a:extLst>
              <a:ext uri="{FF2B5EF4-FFF2-40B4-BE49-F238E27FC236}">
                <a16:creationId xmlns:a16="http://schemas.microsoft.com/office/drawing/2014/main" xmlns="" id="{DC341996-66A3-4DB5-A1CD-5EC21E7443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6513513"/>
            <a:ext cx="6334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348D0DC2-9FD5-4C56-B764-29F81FFAB6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9625" y="6470650"/>
            <a:ext cx="12128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1200">
                <a:solidFill>
                  <a:srgbClr val="376092"/>
                </a:solidFill>
              </a:rPr>
              <a:t>www.ebsco.com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/>
          <a:lstStyle>
            <a:lvl1pPr marL="282575" indent="-282575"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79968009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E0EB89-F0F0-4CB8-99CB-E4DE708D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48D7-CD9E-402F-8B92-E87F982E5085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F7B2CE-87AF-4720-8FBA-0D485AA1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7B0AE4-137D-4464-9229-037356C1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3902-AB0B-4CD3-ABA2-10A3D351A4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93778470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88BE1-7E10-419B-B165-CEC3A0D2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80F2-478B-4FD1-BD90-1636135DFDAF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155EF-8CB4-4AFB-8ADF-F1F8E947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151A6F-FC5D-460F-B01F-B6311EC1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EEC5-AF0A-447F-A3DE-1507B87394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567000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23A897D-EA97-4E64-BDC1-BA7DBBD0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B893-BDAD-4CE6-B957-8B2C0CCD93A0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94452E5-64B0-42AD-8DC7-B17BF134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F0D1FCA-1408-4327-83DC-E383787E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15F29-B67B-47EA-BC6A-4F0BDD914E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9776642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79F58EB-A704-4480-B79B-DEC87131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4B67C-6A3E-42F1-ADC4-814EDA8AB033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63683AE6-A38C-4318-BC2C-118041C5C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A97A10C-ECDF-4793-9DF9-DF48544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273F-04B4-485C-BE41-BC5719F982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88577446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EB2A017-F522-43B5-8FA5-D6272721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E3E5-4720-47D7-AD3C-55050792EB6B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6724246-84D8-4340-A3B0-29565C0E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AE65D40-78DB-4EA6-93E0-A5B9012D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B82A2-C361-451E-B16D-645BD63701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67417052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B548D5C6-E965-4FD1-A304-9B58B087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8BC1-AED6-415A-A098-B05BF56197DB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598A24D-FEE7-4EDD-B3B2-94DC3667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727FEB9-75FA-4796-8C23-A84A6BD9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4580-512C-4DB9-81BD-D3918039B0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53369195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3F2939-D6AF-407F-AB27-66534E3C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3736764-5E91-478B-A216-C61496961259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CF03D2-C548-4959-AAE2-221BCFC13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2B12CE-B5F7-49E9-A297-B5FA5E338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69226E-FFEE-485C-8748-03C4627B5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8245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23830A-AC2A-42F7-B367-5E53A1D3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33B556D-1104-43AD-9220-E9C55C143E4E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591F2-A6D7-41AC-B533-B6F1F468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7839EE-BE1F-456B-B6B0-64F126A13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60408D-C5B9-4F6D-AF5D-63A9B69B6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68553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7D6504-0A71-4A92-ABE7-039F286E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26F7C26-E53D-4699-92B2-E2C0C7656EEC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3DDFB-619F-426B-8C06-6322A85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D7A111-B1FB-42E2-AE16-FBDF8271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EEACCE-F9CC-4E26-93D4-65C5D325C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0119031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75A800-3C0A-4C4C-AED1-98927877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D69A1C3-8A14-4843-82D8-F507AB5C121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FFA83B-1B57-42FF-975B-9035D4FB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8DC01D-0022-45FE-B158-8BABBC0A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092D976-5348-434E-9104-465BBAAB1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175784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81DA2AC-FF2B-4709-BA9A-BEDC374DC1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3813" y="-60325"/>
            <a:ext cx="9167813" cy="6918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3000">
                <a:srgbClr val="FFFFFF"/>
              </a:gs>
              <a:gs pos="100000">
                <a:srgbClr val="DCE6F2"/>
              </a:gs>
            </a:gsLst>
            <a:lin ang="15240000"/>
          </a:gra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Hexagon 9">
            <a:extLst>
              <a:ext uri="{FF2B5EF4-FFF2-40B4-BE49-F238E27FC236}">
                <a16:creationId xmlns:a16="http://schemas.microsoft.com/office/drawing/2014/main" xmlns="" id="{CFE5CCD1-DFDF-475D-8B4A-3735CC60FB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3" y="1657350"/>
            <a:ext cx="822325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Hexagon 10">
            <a:extLst>
              <a:ext uri="{FF2B5EF4-FFF2-40B4-BE49-F238E27FC236}">
                <a16:creationId xmlns:a16="http://schemas.microsoft.com/office/drawing/2014/main" xmlns="" id="{C70F7FEB-D475-4151-A9A6-78856A73AF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563" y="1236663"/>
            <a:ext cx="822325" cy="82391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6" name="Picture 11" descr="EBSCO logo.png">
            <a:extLst>
              <a:ext uri="{FF2B5EF4-FFF2-40B4-BE49-F238E27FC236}">
                <a16:creationId xmlns:a16="http://schemas.microsoft.com/office/drawing/2014/main" xmlns="" id="{F1C570BE-A770-4B1F-A92E-4260C0CCA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213" y="6096000"/>
            <a:ext cx="1447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xagon 12">
            <a:extLst>
              <a:ext uri="{FF2B5EF4-FFF2-40B4-BE49-F238E27FC236}">
                <a16:creationId xmlns:a16="http://schemas.microsoft.com/office/drawing/2014/main" xmlns="" id="{098E3555-3331-46DD-B9E5-998E6154E4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3025" y="1647825"/>
            <a:ext cx="822325" cy="823913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Hexagon 13">
            <a:extLst>
              <a:ext uri="{FF2B5EF4-FFF2-40B4-BE49-F238E27FC236}">
                <a16:creationId xmlns:a16="http://schemas.microsoft.com/office/drawing/2014/main" xmlns="" id="{8619A63A-DFEA-4869-A9EB-162589EB44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38263" y="817563"/>
            <a:ext cx="823912" cy="822325"/>
          </a:xfrm>
          <a:prstGeom prst="hexagon">
            <a:avLst>
              <a:gd name="adj" fmla="val 25048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Hexagon 14">
            <a:extLst>
              <a:ext uri="{FF2B5EF4-FFF2-40B4-BE49-F238E27FC236}">
                <a16:creationId xmlns:a16="http://schemas.microsoft.com/office/drawing/2014/main" xmlns="" id="{C9BFAFDF-2A3B-4FCE-BB3A-C92446DD15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95488" y="1220788"/>
            <a:ext cx="822325" cy="82232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>
              <a:alpha val="49019"/>
            </a:srgb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784225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3385174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A5D2FD-88CC-4078-8FEE-B3698AFE1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0994A48-E588-44E7-B9F7-CB7A7956469A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2C180B-A655-4149-B8D2-892DFA34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C07DD2-765A-45BA-B106-5E95CE6C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05647F-E194-4571-81DF-84ECE3E976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3547336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9EFD81-F759-4578-A4E8-AAA978B3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26F87FF-67F4-4602-877C-879C4D9EBCAC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4B151A-0BFB-4D1C-BBE3-649879AC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2CA1AD-98CA-4868-8AE3-76B7DF14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EC9D7A-0BDB-4A9F-A477-D731DE893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277154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1C453F-BB02-424A-BA1C-22E0A69B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74FC896-7F04-4D67-85C1-59EDF098FB7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7733F-35FF-416D-84DF-9E679EB6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A8A766-9009-4234-AA62-D1204667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CE8F44-2485-4011-B70E-99E134EE0E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058066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171AA9-1DFB-4F7D-B050-515CAF40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C9AA153-A652-4D22-AB58-85C5C5FD9F7A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7DF082-EF80-4683-9103-99505822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FA1EDB-B5E7-4A5B-8D54-79C61CB9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5C6486-33DC-4106-9D66-F907ED055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634543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E97CB3-2B8D-49E1-9AE7-27F2258A0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5A878B5-DD27-42D1-934E-16868DD121A5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598855-C570-401D-94A9-155E1550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D2717C-69A5-4F3D-9978-5E0C0E70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F5F1768-4B02-49B1-A55D-E627DB0AA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902228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B23A59-7391-45AD-B35E-AD3DF2C4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3651F1D-3295-4FE0-A37C-FD28CD963691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AE9A28-4A2C-409F-A978-34381439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C195F-3682-43B5-A44F-2E6500BA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652875-0F5C-4904-93D3-33D7612B0C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601950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1917EB-31EB-40C5-8B2A-DA050B0B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BCFA99A-3744-447A-989B-FAEF29EF7963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ECD686-D6D6-4582-92C4-96345EF0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E95CF4-0B0A-4853-9FCE-B4A55AEC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92CA37-16C7-4BFE-93E8-BD1ED8B52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7222766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CBBE80-7BAC-470C-92ED-E544C617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CAD3F2F-1D2D-4663-A375-7DEFB85DD5C6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EBA024-7BD7-4402-8B05-A0844F2B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2FAE3D3-5EA2-4A1B-813A-A16D072B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E51259-E57F-4148-AAE3-FCF125B431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4997456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8DFA55-A071-4B9C-BF58-65DE83E0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38AE752-54D4-49B3-BEB0-69CD59B0E8AC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FC1FF5-9C49-43E6-9F4B-A62FAACD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32FD73C-0571-4733-8BE6-4C171C99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E24D78A-0BEB-437A-858D-4CF5BAA7E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81945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1C3BDB-8B1E-453B-81A8-F2D7C3BD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4CC8686-46EC-4056-8755-32E210AF9E2B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4E158F-42A4-40AE-B4EA-8FE41669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A6DF00-14AD-4AB0-8304-A788D927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9E39F0-5A44-48D9-9C36-15C844BCC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278104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766"/>
            <a:ext cx="7955410" cy="415710"/>
          </a:xfrm>
        </p:spPr>
        <p:txBody>
          <a:bodyPr/>
          <a:lstStyle>
            <a:lvl1pPr algn="l">
              <a:defRPr sz="1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7167943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02579E-1AC5-4DCE-80C4-F90A879C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E4687F7-2C43-4E90-A262-DB23D936825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AB4FA5-3C21-426A-8A17-4A8B011D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1192EB-F6C7-4C01-9F56-1333290A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3ED5D9-C3D0-47EE-85D9-F4B80F397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068980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42985-E613-4811-AE37-AB93679A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C3D9DA1-2CAE-4072-8CE3-5BE4B1C5A77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90E76E-143E-40C2-8502-00B7B9B3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C02DF0-9538-4BA4-8C8A-FA174FBE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B7499E-60E4-42E4-9556-34DF9A9CA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374344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71A7BE-0DBB-4873-B3AC-35012BC8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3D65FF5-8691-4443-ADF3-C512304AF7E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E6733C-19F6-44F9-BCF1-06DA7937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BED59D-0B75-44DD-87AC-7DBE2543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152466-9A94-4500-A26E-64DA5E5E8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215507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CB417F-F620-45B3-A7A7-51455DF7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EEC240C-52C8-4638-9351-4A5A4FC30C6C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91CD22-E12C-4895-9D1D-A1B04623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65F57C-E85A-4FBC-AC08-2F5C59D7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DFCE92-FA2C-4235-A2B0-A0017F8AC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991503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E40BBA-A1F9-4090-9367-6664B8B3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E4F5097-42C7-4E9B-BD78-5E5D992A831E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977AED-68F9-4081-9415-B3566DB9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AF15EEE-C250-4EF4-ADB9-82EDF77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85F2FF-C9A2-4A71-B36F-14E277444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6863428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376780-236D-4EE1-9901-DDA72593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212ED4A-4E66-4FFF-8E80-F8897C6DA1D7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CDD6A8-DB1B-4E92-9E5E-74A5C691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CE989A-4D8E-48BD-A9FD-5521BD2C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8582F9-DD7B-4E83-9950-3D41AAF18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1627837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8569B9-DF2A-4E55-BDB1-658E841A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9A170CD-F458-437F-B5E2-F896A608CD4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FC8AA2-E725-4282-A5CE-5737F010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FA5FCF-F1A1-4756-A5CE-D20F4AB7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558547-2596-4D80-A585-ACD4A1E82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73156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F12011-6B51-464B-8309-65F9D8F3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AB19198-3116-463E-B68E-43A328FF4B8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9BE6A-699D-48BD-8AA3-C9DCF04F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EDF0E-5853-4819-816A-20CFEBF4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59694D-929D-4096-8CC5-452E10D41A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7085967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23D972-9564-478F-83A3-F036647E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CDA981D-F1B3-42D6-ADC6-C61321BB6765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CD1C04-A439-45E2-822F-2A8BB317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72682D-E944-4F62-A5F2-64A8E19F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9B6C05-FFA1-46D6-AF47-A8744D85A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89914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6C2C2-AD01-4163-A953-DD1FC3A1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0AD9BBF-8C33-49C2-9BB2-C253E0682333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B3D7C2-9F0B-4E7D-BD99-2B3738B1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1D1079-1FD0-4A3D-8F6B-A5C933DE3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C59B33-7CD3-4BEC-B4BD-598D72FBB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730561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AFA20C-08F4-4E52-AB6B-E650D512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4499-6965-4606-ACBA-0B7A42AAA08C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C1793C-EAF6-4050-B8B5-E02D95EB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46B517-417D-4ED9-BA69-52CD40FE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0CC4-FC75-4AF8-A6B6-2D67D13618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9354698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6C2DB-5684-443D-AE4A-B0EBF38F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F1CC04F-FDCA-44E8-8C71-E0D358E78A6F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85D09E-F085-4ACD-9201-78520311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114D47-B32E-428B-9EB9-356A73C6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D38BEB-BFF8-430D-9500-3C561F75A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3859262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3A67D0-7541-4A3E-B559-00999175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08B3930-B91A-41E8-928B-961B7C822BE3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A09D48-AE6C-47C7-BF3F-4B91825A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A4A9CA4-8BF6-4165-A7AD-AD1F4529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EB5B7E-8F66-4778-B2AD-DCC8335C7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598137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79B4F5-5BC2-4907-A143-64328C6D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E508F07-F4C4-46BD-85A1-BD07DC7F5D77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72F1A3-DDC5-4264-84F3-F38B7D42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3D8A2C-6134-499B-87F5-384B1D24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E7672B-62A9-4695-B311-EC242AA8E2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397911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5A82F3-E044-4856-8DAD-4286A212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9F27B01-DDCC-4CDF-8C59-C866341476B6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D194A1-E5BD-4B34-AA76-38AD5B12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66887B-A881-4BAD-B1A8-D8A2E733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30E1AB-A360-4A6E-8E99-C0066387D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773670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6BC278-E32A-4794-88B0-E1D77184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1EC8E76-0BE2-4247-A490-94B075A1D35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171444-BF76-44F9-87CC-65BDA70B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A729F5-82F6-4071-96D6-1C49084B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CB8B88-AE5D-43EE-AEFF-5DBCEC08D4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4823573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B65207-A050-41DB-B96F-64DD1429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EA78D4E-0EEE-480A-9A78-EC65A1B74C1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CF2C8A-605B-4E7B-BBDC-CC93430C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422CBD-4EA8-4920-A134-21DC2AD4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4CEEC2-7D1C-4667-A88D-A18D0A507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6929343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693AF-CD62-45A5-977C-C064C1FE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89B89EF-2163-4235-868F-CAE36188B5C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84229D-F828-4330-80E7-5ECB9762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2DDBD-D905-4EA0-A5AE-2C39955F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51AF3-AA36-4F85-BE06-78408823C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6088161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97CF58-8F4B-4A2F-BA6A-1994786A1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682D8F4-27F4-4A86-8BA5-87E2D30445AF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B2ABCD-946D-47C0-9278-E8830F0D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E52613-E428-4C9B-A89A-7E3A9B47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41E3069-28BA-460A-AF21-1D9127F34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5300583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18C4D73-6AF4-4E16-95C8-78B065B4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084CFC8-4332-4C9C-B9FB-F41EAE3270AF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961B5F-112D-4D4B-BD37-35854CB6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3703D5A-52D2-4033-A957-C728DA8B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48429D-03E6-484C-87D0-E448DEAFA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491052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B0B279-64D9-4BF6-9D6C-EACE0121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7366E3E-04E3-4239-A932-66B009F1AAE9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3AECAF-5BB5-4F61-B55F-85820356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E1DA95-6503-460C-8DAD-A22B42FC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C3910F-C8D6-49CE-8AB0-CA1B960FC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751814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298FCD-9F88-4215-8896-AE32B9AD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DFC6E-1654-469F-8003-335510B12744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0814A1-6769-4FD3-B9FC-20F3A3F0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4B9B05-B9FC-43F3-ACF5-E7BAA2D8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C6FF5-51BB-4B2E-9898-BED818F809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92740129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E92BAF-9515-4316-BE08-E927514A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BA5EA5F-5510-4508-A406-1661270290B7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425E934-F66A-4391-926E-B8D50A03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172C00-4473-4076-8E11-3913B6A1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5436AD-58E0-4C55-814A-F97F22674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4401788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22489B-9DB7-4F36-A18B-4F2822A8A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EB0C96D-238B-4723-9E4E-1AE787116A0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C44A5-1C10-40F5-9DCE-99154CEC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891116-25FD-4D90-896B-67A5E4A1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DECD02-DAC3-40CB-A972-DBCBBB637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997119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E6D677-65F2-4A0E-AB59-1AE4EE46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7BC4C35-7EC8-4F95-8A12-B5D0F6B49F4F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B4A90-9AB9-419D-B611-98935E71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72FE95-1BE2-4FAE-824D-D34E5D72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8BD6870-40D0-4B9B-9E7B-32F9224C4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887655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9D6CC6-8005-46EF-9E74-907CA045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A9A8E9C-4205-435A-8EE5-EAABE90B341A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C6A30D-CB47-4A23-ADAA-7FCFF583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E41B9B-48DE-4D89-9C37-4D069FFF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828B97-4B7E-42B1-968D-9B29157E6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457756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427EC-68D1-47AE-B542-BA880BFA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FE0FA196-39DC-4D55-AE22-3243A9962959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6334BE-D26E-4EC9-AB14-E67D8995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B847A-447C-419E-ADAA-69F61A5B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D96DE8-CE25-4AAB-A6B4-248BAE0B7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924954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DFF9B3B-19A7-4134-952E-34118A65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7D54252-CCBF-4D3F-9F67-1EFC5BFB5E33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C99158-8869-4CF8-8899-B6038618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AE1BA5-A267-4344-901D-F67B03B1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BEC57E-82BC-4A52-8EB4-8C1177B32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9124887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3EC95E-B73E-4AAF-BD30-47BC501A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79E0C60-E17A-4003-8352-2651076FD616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209DCF-8563-464D-B5DE-5657ACE5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370AF6-EB7C-4D68-B3DD-080D1F6B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02C3D4-3F88-4A13-BE62-92A1E4DF5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2652610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5208BE-326D-4CDC-BAAB-95A9859A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2FAA1DC7-6376-4FC5-8E72-A8929381EC7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F9F8DC-1724-46BF-BCB9-8696B9A0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505887-259E-4653-BEFD-BCD741A9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6ACEBC-25A6-4BA8-92D9-68FC33268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0075760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1E0350-8BC2-425F-82CD-242B3982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990E6F4-59FC-4DC5-9291-3DAF00E0D2C2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33530-65DA-4A49-A72D-FD4B8B36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4ED575-C7A9-41CC-9D24-70689B728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9355FC-9A45-4CDD-97CA-3CDA891C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756781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C87F-56D5-43EF-8007-866A72EC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8CB0C4A-9D8C-417E-BB9F-7D0051094C9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622032-500D-4F74-9F77-465E180C8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E81ED1-B7F3-42CE-B624-018B458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7CC0A5-AD59-4A91-8B9B-81F181D0E8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95291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E24DA5-C3E5-40CD-A8E2-DF7C312F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A356-D411-4CA7-B4B8-F88053CE71FB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E1A814-BD92-4555-AE60-F8918118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94B3A-B0B6-4167-9C25-BA881136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DF26-428F-45E9-8D74-73C953F6F2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0589731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CC6A83-ED40-4D17-A61C-8C04D176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3282417-B026-4B77-B049-2B231B5FE336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7F08A-F640-4504-8AFE-5DBD5005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4F742-AF9F-4EC7-A2FE-23919CE5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FDA70A-7639-4247-B612-3088366AC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4534445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2E5BA1-0626-491A-8056-6304E555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D396EF3-E213-481E-91F2-6F389DFFA72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553B38-DA83-4C2E-8E9D-24676008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ABC7A6-5696-4571-8AF9-2F80CD00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C1F55F-FD62-497B-8181-C6A453178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9754966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381D15A-29F3-4C25-AEC6-70B9A699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2F21DB4-21B3-4F69-904F-261F1C8C7EDC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079A3C-AE4E-4D05-A15E-F7534B40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334323-9D41-4E03-8ED6-8C4BA200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95972A-20E2-4C92-A538-9ED05ECEBD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9753397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BE1654-B2F7-4BB0-AE4D-F7AA42D6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193A9829-806D-4F37-8D0F-783993BD263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A8A504-651A-4081-BE02-98071555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75FC57-589C-4A60-A86F-BEE8147D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B42194-95B6-4F87-941B-51C607E70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78910669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322DD4-CEA0-4667-A1F5-C6E256F6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D478149-FFF0-416D-912F-C84A1334ADC6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BCA6D-45D0-4B31-81A8-EFCFCF4C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89FECA-02BB-4495-BCE7-30327516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5ACA09-6B7B-45ED-AE21-055AF55432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449364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02CE9D-7346-4C2E-B843-AB81BDB2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48F9D6-875E-454E-B157-9D0EAFAC50B1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54576E-39F2-4905-919E-E9347B62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3C5D9E-19D9-4B69-A51B-74CC2C9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FE93C5-F4EF-4B75-923C-F1BBEA001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2357979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CBFBD4-BB18-4E26-B07C-B55F7936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DD922D9-B43C-42D8-905B-F13A6F4F18B2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DE4F8-AB76-4C68-814F-429E4C66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311B8-177B-4899-B0CE-27D7AF8D7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A8B7F9-BA22-4D89-8744-44F97866A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709405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A348ED-53B3-4812-84C7-C1613048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6E3697-935F-4980-808D-0519DC9CCF6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1EFD1-856A-4ABE-8F3F-D13B5D4F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1BAE14-074A-4CCE-8853-E7E39619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A32AEC-0923-4D58-BF8B-80402BF75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0483935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E6DEC-1990-4E13-9489-6A6A382F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E34B964-00AF-4920-9CF5-08194490555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F60248-5E25-4311-8BD5-38A76051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C12625-2102-4C26-97A1-5E81B5A3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789E51-DDAA-4688-B4DA-56B032FFBA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3575610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777413-6A59-4789-9839-7C46EA03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5FD472-05DE-4484-ABDC-B6D12C00C998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72CF4C-6575-40C3-AD16-9D2B275B6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4B226C-04EC-42D0-B00A-CAF45B30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599F026-2997-462C-8C59-EA0F2C510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63776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DF1F7D6-9ECC-4F9D-A272-6F3D752C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6CE3-E948-49DA-A6C2-6A4F167D76FF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D6A2A43-BD15-4B32-9B21-7E1D15B0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A49BDFB-5B84-4CA1-9057-79E38AA1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22A0-93B1-4E2E-91E0-D237424F1E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0190432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BB610D9-9275-42C9-92E4-DD4154DE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074D8C8-5FD7-4D44-AA64-04FC3AFC7793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3214AB-174A-4274-BED7-D7806863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7C0302-9DCA-4FBD-8599-2169D9F09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7475A2-EB5F-47CF-8B8C-43439C637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02182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AECDD50-DD72-4FC0-825D-C23C1461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11B9966-9DE9-4EF6-9BBE-8453628C11AB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58675A-01B4-4D54-9B80-14879279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2789480-593F-4942-B141-A1C90BAB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311D5E-10DE-4586-8A6B-C3D95C24E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3152109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B25BDF-9235-4D88-818A-C6C27BEC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EABB391-6B31-4344-A229-E077AB35BFE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A8E380-BF1A-41AF-93F1-42142826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5594AA-14D9-464E-AAA6-83A5D067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75791C-5B9B-4596-B222-083ABB0F5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129420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4BCC8-7848-40CF-B8F5-00D71554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EA83542-58EF-4E78-99EB-9B32F83AC0D2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73ECFA-CF47-43C0-B433-8CA51901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DA8218-1626-491B-8CF3-73430400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C7DAAA-5BB0-49C8-BF1A-237FEBA98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765155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A885E1-E1E1-40C7-9195-EFF0F499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CBFF7D54-1DD1-4CFF-86D1-93969A89C503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08E614-C64F-4276-A27D-819288C20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E7686E-8F35-4FDA-8A95-12501CBA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F008E3-8440-4A1A-98CC-BD4A94051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7736889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8FA255-70C6-4BC5-A5BC-05664F57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0F37C01-7362-45F3-8E20-2F1B30B74D9F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04A787-EF2C-4C10-B3A1-1BD7C489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676FF0-B6B3-4CF2-BBD0-8033DA26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1583AD-9414-4ACE-B218-AAC922EDA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260030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2559FE-B135-4D66-AA33-3F64BCED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27581CC-8675-4555-B2D6-2EB430F3C212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02013C-D26E-47D9-A071-5E2EE0E9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D3D1C4-FB84-4836-9354-0D87F45B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69F7B6-994F-438D-A8EE-820733D50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1525370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DFBDD7-D0B6-43C7-B3D3-AF6DF8F8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0F50B01-D75C-49E1-B7C9-5ED1024D4AA3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AB2119-C395-460A-8EBD-0DB7553C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564263-EB98-4F88-89F2-C37FF5FF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1A1B9C-0566-4859-8DFD-4FFADAAC6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9839640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7FE4E9-4B6D-47FB-B268-E0ACD976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9A60005-5CA9-4D44-820E-ED1060DCFA85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28810B-491E-444A-B911-F8AF5067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107FBF-4623-44C5-8147-CEBB188C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413530-7BB7-4258-81FF-4A6300848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8324515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FFCC4B-4339-43FF-B484-A75BD8F1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0BD0FF69-F1FF-47BF-9512-E514E892B5EA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AEB711-F3ED-4A2E-B543-0844F944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70606-F6CA-48F3-AF9A-2EFEEE7E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AF5BD3-B389-4C8D-9579-9F700DD48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146892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51FA6A8-B03C-400E-B2C8-F60A9312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0D6E-2149-4B23-B0B8-F78C9CEF6EDB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DEF346D-BD89-49DE-9B7D-6E0B7E8D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0176DF2-F6E2-4A4E-89B7-F3E1D464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E0C6-F43D-4DEE-A43C-3BAA807E8E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88059269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88A208-2399-47FB-BFF8-28C3A1D9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6A24298-D718-4ECB-BBF0-8DB4E2411DEE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B8C931-CBEB-4C32-B380-F27DACAB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D3666D-93D0-44F5-9BC8-28AE001B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27BC03-176B-4989-A1B7-7458AF6D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73785941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53A226-C087-41F2-AA4F-30BA7239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A0B70396-D08E-4976-8604-25147526B57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413639-C069-40D7-B759-3F968BAC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46376-4DBE-4B1E-87F9-09A13F73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3F0DD9-843D-47CD-B322-BFBF1CB6F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99831589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517AA6-03AA-4404-B7A2-70B89029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80F0731-14DD-4F7E-BC00-0359E802B8A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576CFB-3D61-4F72-ACE1-E7142DA26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5AB48C-825F-4541-9B6A-BCC2EE6C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51EA24B-0076-4C5D-B37D-64DBD0023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6325370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DB884A1-C7AC-40D7-BFDF-89B1C040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33473360-F42F-439E-9448-03E758CD9D66}" type="datetimeFigureOut">
              <a:rPr lang="en-US"/>
              <a:pPr>
                <a:defRPr/>
              </a:pPr>
              <a:t>1/8/2020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3C4224-DDA4-4D4C-BB2E-795E67DB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AAB12AA-29FA-43F7-9B46-88A3CD12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77ABF4-AEC9-4429-932F-6474C3054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59917141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524D56-A4CB-4999-A741-0C5C8722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A95DD5E-A272-44C3-81FE-2BBF720C93E6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A724FD-5FDE-4873-AD75-1861CBA0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4F0034-74D2-49F9-9FD2-712D4BC7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C2DBDC-32B1-4241-A103-937573A266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82674041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E91821-82A8-45B8-A868-0C361383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D508396A-040C-4DFA-A42F-874C520768EC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3EDA28-B5EA-4407-A7E8-4D0DE9C8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88F2AE-4C95-41AF-970D-3DA1E7CA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401532-6555-4696-A9F7-FC2F1C078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78144204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12326A-A4A7-4706-84CE-783EB911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1E591A0-ECA3-498D-B364-DC2188F8A27A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5663C0-2263-4C09-BFE8-CCFDE0E1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A17184-0F42-4B08-9BCB-DC929B89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B3A12C-BD5D-49BF-9605-AB0999198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19201903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268DA-602B-4E12-BAD6-AB3E48B1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E97D616-FA36-4280-8FC0-3E03E10E808A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F2C037-429D-415F-B765-EA9263A7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A62EC7-DDA0-43D1-B28F-61C40BA6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FCC4E-7E1C-4D29-A4A7-C6A9459CD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69236553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F724AA-4330-4108-A633-6D5CBAD58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A24E221-5B86-437E-9B0E-0D833FC0321D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CC556F-8CCF-4D5E-A0DE-BD3A6C12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F7A9D-7F7D-458A-A996-99CF7388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949B173-982B-4C23-A3C3-7D1268D0B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43825047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479E5F-7E50-4553-84C6-A3FF9CF7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44447B1B-1B07-4CC1-AE1E-27077A76235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CB76F-CE93-4500-8F35-AF45009C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E3E54D-EC22-49A1-B666-9C7EC008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AC84DF-E645-412B-AA2B-2548ABBD6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119251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5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5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theme" Target="../theme/theme16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E06C5C8C-34A3-4F7E-B24C-F006E5C3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pic>
        <p:nvPicPr>
          <p:cNvPr id="1027" name="Picture 6" descr="Screen shot 2013-02-04 at 12.56.36 PM.png">
            <a:extLst>
              <a:ext uri="{FF2B5EF4-FFF2-40B4-BE49-F238E27FC236}">
                <a16:creationId xmlns:a16="http://schemas.microsoft.com/office/drawing/2014/main" xmlns="" id="{49E268FE-FA28-4219-89F9-7484944B93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8" r="8180" b="40030"/>
          <a:stretch>
            <a:fillRect/>
          </a:stretch>
        </p:blipFill>
        <p:spPr bwMode="auto">
          <a:xfrm>
            <a:off x="0" y="6270625"/>
            <a:ext cx="91440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EBSCO_PMS294.png">
            <a:extLst>
              <a:ext uri="{FF2B5EF4-FFF2-40B4-BE49-F238E27FC236}">
                <a16:creationId xmlns:a16="http://schemas.microsoft.com/office/drawing/2014/main" xmlns="" id="{751B9705-B674-4416-82ED-2A41612DD6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13" y="6513513"/>
            <a:ext cx="6334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8">
            <a:extLst>
              <a:ext uri="{FF2B5EF4-FFF2-40B4-BE49-F238E27FC236}">
                <a16:creationId xmlns:a16="http://schemas.microsoft.com/office/drawing/2014/main" xmlns="" id="{F8521338-EF65-4991-A4ED-FACBA87BF5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9625" y="6470650"/>
            <a:ext cx="1212850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1200">
                <a:solidFill>
                  <a:srgbClr val="376092"/>
                </a:solidFill>
              </a:rPr>
              <a:t>www.ebsco.com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06" r:id="rId1"/>
    <p:sldLayoutId id="2147494607" r:id="rId2"/>
    <p:sldLayoutId id="2147494608" r:id="rId3"/>
    <p:sldLayoutId id="2147494610" r:id="rId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7609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882C27-494C-4D37-9984-A36A2DBB4F9C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43" name="Content Placeholder 19" descr="EIS Logo_CMYK_Vertical.png">
            <a:extLst>
              <a:ext uri="{FF2B5EF4-FFF2-40B4-BE49-F238E27FC236}">
                <a16:creationId xmlns:a16="http://schemas.microsoft.com/office/drawing/2014/main" xmlns="" id="{D51FB9EA-5084-4189-BEF4-F19B1D7F924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Placeholder 1">
            <a:extLst>
              <a:ext uri="{FF2B5EF4-FFF2-40B4-BE49-F238E27FC236}">
                <a16:creationId xmlns:a16="http://schemas.microsoft.com/office/drawing/2014/main" xmlns="" id="{C1D245C3-9624-4DA6-A09F-A6115B03E3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45" name="Text Placeholder 2">
            <a:extLst>
              <a:ext uri="{FF2B5EF4-FFF2-40B4-BE49-F238E27FC236}">
                <a16:creationId xmlns:a16="http://schemas.microsoft.com/office/drawing/2014/main" xmlns="" id="{7EFB3E49-121E-4AA4-91AA-0C462DF0AC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9CD6A8-1AFB-4D5F-944C-C9FD659F4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84DA6E5-756F-4145-9012-1FC1A89CF810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F18C6-7256-4AE7-9470-5774BA8F9A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D94055-0960-4742-B5BE-1441402D8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C3363EC-1F7A-44B7-9C98-DCC1F96BD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7A13AA7-0C70-4429-9D9E-3D507876AD51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53" r:id="rId1"/>
    <p:sldLayoutId id="2147494654" r:id="rId2"/>
    <p:sldLayoutId id="2147494655" r:id="rId3"/>
    <p:sldLayoutId id="2147494656" r:id="rId4"/>
    <p:sldLayoutId id="2147494657" r:id="rId5"/>
    <p:sldLayoutId id="2147494658" r:id="rId6"/>
    <p:sldLayoutId id="2147494659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C4C3452-666B-4CBD-A946-06F123DD2020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267" name="Content Placeholder 19" descr="EIS Logo_CMYK_Vertical.png">
            <a:extLst>
              <a:ext uri="{FF2B5EF4-FFF2-40B4-BE49-F238E27FC236}">
                <a16:creationId xmlns:a16="http://schemas.microsoft.com/office/drawing/2014/main" xmlns="" id="{3B757756-83D9-4D7D-B90F-B7F5B5E73AC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Placeholder 1">
            <a:extLst>
              <a:ext uri="{FF2B5EF4-FFF2-40B4-BE49-F238E27FC236}">
                <a16:creationId xmlns:a16="http://schemas.microsoft.com/office/drawing/2014/main" xmlns="" id="{0EE0DC48-F288-414D-B456-2B8D5A7451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269" name="Text Placeholder 2">
            <a:extLst>
              <a:ext uri="{FF2B5EF4-FFF2-40B4-BE49-F238E27FC236}">
                <a16:creationId xmlns:a16="http://schemas.microsoft.com/office/drawing/2014/main" xmlns="" id="{C96A9FD0-886F-4FD8-A885-8F7D892DD3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D7CE98-BE8F-4849-90B0-25FA66765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B0154F1-15BF-4F11-9BA2-0DD55E796E49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7B73E-175A-4A94-AF24-BB38D5D98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73EA64-7EC5-4276-940A-AD32DB856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745CE8-4DE0-48C2-BB73-605DC1312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2BBE402-3FF5-4923-AB1D-354FA1951F93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60" r:id="rId1"/>
    <p:sldLayoutId id="2147494661" r:id="rId2"/>
    <p:sldLayoutId id="2147494662" r:id="rId3"/>
    <p:sldLayoutId id="2147494663" r:id="rId4"/>
    <p:sldLayoutId id="2147494664" r:id="rId5"/>
    <p:sldLayoutId id="2147494665" r:id="rId6"/>
    <p:sldLayoutId id="2147494666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CC3DD4-B588-4817-9799-F3F3FBDE385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5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1F0044-69D8-49E5-AA44-0C209FEA2449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292" name="Content Placeholder 19" descr="EIS Logo_CMYK_Vertical.png">
            <a:extLst>
              <a:ext uri="{FF2B5EF4-FFF2-40B4-BE49-F238E27FC236}">
                <a16:creationId xmlns:a16="http://schemas.microsoft.com/office/drawing/2014/main" xmlns="" id="{4447817B-B4D3-466D-8C76-A6B8767895B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itle Placeholder 1">
            <a:extLst>
              <a:ext uri="{FF2B5EF4-FFF2-40B4-BE49-F238E27FC236}">
                <a16:creationId xmlns:a16="http://schemas.microsoft.com/office/drawing/2014/main" xmlns="" id="{910C4E86-33E5-4751-81E3-B85DCC1720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4" name="Text Placeholder 2">
            <a:extLst>
              <a:ext uri="{FF2B5EF4-FFF2-40B4-BE49-F238E27FC236}">
                <a16:creationId xmlns:a16="http://schemas.microsoft.com/office/drawing/2014/main" xmlns="" id="{163AF9DF-8826-490A-AE02-A79230A7EB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95BA2C-FBD0-4E49-AF70-798110DE8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DEBEE3A-0261-4C1C-BA3C-96FE77DFDD26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953C6-527F-4384-9E52-9FED0E2B7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974360-2B19-4DFD-BECB-691DECC06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5266C6-1A38-4BB0-B195-589D43D9B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67" r:id="rId1"/>
    <p:sldLayoutId id="2147494668" r:id="rId2"/>
    <p:sldLayoutId id="2147494669" r:id="rId3"/>
    <p:sldLayoutId id="2147494670" r:id="rId4"/>
    <p:sldLayoutId id="2147494671" r:id="rId5"/>
    <p:sldLayoutId id="2147494672" r:id="rId6"/>
    <p:sldLayoutId id="2147494673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10FD62-D3DF-424D-B989-A2F1EE5A558A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315" name="Content Placeholder 19" descr="EIS Logo_CMYK_Vertical.png">
            <a:extLst>
              <a:ext uri="{FF2B5EF4-FFF2-40B4-BE49-F238E27FC236}">
                <a16:creationId xmlns:a16="http://schemas.microsoft.com/office/drawing/2014/main" xmlns="" id="{C0F3CC2B-3739-4863-8836-06D141ACC4B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Placeholder 1">
            <a:extLst>
              <a:ext uri="{FF2B5EF4-FFF2-40B4-BE49-F238E27FC236}">
                <a16:creationId xmlns:a16="http://schemas.microsoft.com/office/drawing/2014/main" xmlns="" id="{FD92888D-4EA7-4BFF-825E-4143D466AE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7" name="Text Placeholder 2">
            <a:extLst>
              <a:ext uri="{FF2B5EF4-FFF2-40B4-BE49-F238E27FC236}">
                <a16:creationId xmlns:a16="http://schemas.microsoft.com/office/drawing/2014/main" xmlns="" id="{959375A7-62F3-44AC-85EC-E39A2FC4CC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AB4674-BE9E-4D7B-A9C8-43C815C6E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3226CD56-B6B8-47D8-8593-7AAA2F3BB938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2D9742-789B-48D9-BA4F-F095A1757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624306-18DB-42C3-8529-DA7941F8F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6F59EE-A924-4349-9D5C-BD4EE1A14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442A752-3AB9-4A75-A13F-AE871CB264AF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74" r:id="rId1"/>
    <p:sldLayoutId id="2147494675" r:id="rId2"/>
    <p:sldLayoutId id="2147494676" r:id="rId3"/>
    <p:sldLayoutId id="2147494677" r:id="rId4"/>
    <p:sldLayoutId id="2147494678" r:id="rId5"/>
    <p:sldLayoutId id="2147494679" r:id="rId6"/>
    <p:sldLayoutId id="2147494680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9BD233-3A24-419F-977D-5EFD63C7D341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339" name="Content Placeholder 19" descr="EIS Logo_CMYK_Vertical.png">
            <a:extLst>
              <a:ext uri="{FF2B5EF4-FFF2-40B4-BE49-F238E27FC236}">
                <a16:creationId xmlns:a16="http://schemas.microsoft.com/office/drawing/2014/main" xmlns="" id="{7184C48C-A280-4911-8B17-99645B99CE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Placeholder 1">
            <a:extLst>
              <a:ext uri="{FF2B5EF4-FFF2-40B4-BE49-F238E27FC236}">
                <a16:creationId xmlns:a16="http://schemas.microsoft.com/office/drawing/2014/main" xmlns="" id="{89C69A45-B5AA-472C-96BE-39AD700601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1" name="Text Placeholder 2">
            <a:extLst>
              <a:ext uri="{FF2B5EF4-FFF2-40B4-BE49-F238E27FC236}">
                <a16:creationId xmlns:a16="http://schemas.microsoft.com/office/drawing/2014/main" xmlns="" id="{16D9C510-4489-40DD-AB92-3C1E2159CD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CA92F9-BCD8-4606-AA47-76E7C2B58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7F9C95A-89C7-431A-9CEB-437BCD6FE413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27D459-BD65-4D61-AA5D-9EEE9CFDF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595F1-8CEB-48CD-8EE9-68FDAD50C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A1C0A5-CFAD-41BC-9120-E5CA13D69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81" r:id="rId1"/>
    <p:sldLayoutId id="2147494682" r:id="rId2"/>
    <p:sldLayoutId id="2147494683" r:id="rId3"/>
    <p:sldLayoutId id="2147494684" r:id="rId4"/>
    <p:sldLayoutId id="2147494685" r:id="rId5"/>
    <p:sldLayoutId id="2147494686" r:id="rId6"/>
    <p:sldLayoutId id="2147494687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B499C9E-A6A8-4C3A-AF17-387F243D12B9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363" name="Content Placeholder 19" descr="EIS Logo_CMYK_Vertical.png">
            <a:extLst>
              <a:ext uri="{FF2B5EF4-FFF2-40B4-BE49-F238E27FC236}">
                <a16:creationId xmlns:a16="http://schemas.microsoft.com/office/drawing/2014/main" xmlns="" id="{BCACCE00-C7B8-4735-96CC-919A9C211FC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itle Placeholder 1">
            <a:extLst>
              <a:ext uri="{FF2B5EF4-FFF2-40B4-BE49-F238E27FC236}">
                <a16:creationId xmlns:a16="http://schemas.microsoft.com/office/drawing/2014/main" xmlns="" id="{5FF63318-9CBB-4CDA-9CA0-6168412CA4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5" name="Text Placeholder 2">
            <a:extLst>
              <a:ext uri="{FF2B5EF4-FFF2-40B4-BE49-F238E27FC236}">
                <a16:creationId xmlns:a16="http://schemas.microsoft.com/office/drawing/2014/main" xmlns="" id="{884087DF-5B9B-495D-ACB7-99E8CB09A7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B657D7-3A33-44EE-AC25-428CEF5BE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CB8C962-0AB9-43BD-A5B7-E80193F3299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DFD878-0A1C-417C-A934-BA94C79E0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5D8D3F-4959-44EE-A4B7-C51DC28D4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6F1D84-8D9C-45C5-B43B-B6028256D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B90DCF4-83FC-47BB-A38E-3C25DB9A4BB4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88" r:id="rId1"/>
    <p:sldLayoutId id="2147494689" r:id="rId2"/>
    <p:sldLayoutId id="2147494690" r:id="rId3"/>
    <p:sldLayoutId id="2147494691" r:id="rId4"/>
    <p:sldLayoutId id="2147494692" r:id="rId5"/>
    <p:sldLayoutId id="2147494693" r:id="rId6"/>
    <p:sldLayoutId id="2147494694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xmlns="" id="{A216CFA7-98A2-4A9F-AD7A-993279BC61A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1714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xmlns="" id="{8F9F2256-080B-4B4F-B4A8-98E96FA7F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63195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xmlns="" id="{F84941E9-0196-43C6-A608-50BE1DE89A8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615113"/>
            <a:ext cx="80327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9">
            <a:extLst>
              <a:ext uri="{FF2B5EF4-FFF2-40B4-BE49-F238E27FC236}">
                <a16:creationId xmlns:a16="http://schemas.microsoft.com/office/drawing/2014/main" xmlns="" id="{0BDC1512-2121-4360-BD1B-F3F5989213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25606" name="TextBox 11">
            <a:extLst>
              <a:ext uri="{FF2B5EF4-FFF2-40B4-BE49-F238E27FC236}">
                <a16:creationId xmlns:a16="http://schemas.microsoft.com/office/drawing/2014/main" xmlns="" id="{A6F3CB38-E908-49A7-A9A5-C11A704F1B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fld id="{DD4CB7D5-F435-4083-A0C5-3B0807C3BAD9}" type="slidenum">
              <a:rPr lang="en-US" altLang="zh-CN" sz="1000" smtClean="0">
                <a:solidFill>
                  <a:srgbClr val="454545"/>
                </a:solidFill>
              </a:rPr>
              <a:pPr algn="ctr">
                <a:defRPr/>
              </a:pPr>
              <a:t>‹#›</a:t>
            </a:fld>
            <a:endParaRPr lang="en-US" altLang="zh-CN" sz="1000">
              <a:solidFill>
                <a:srgbClr val="454545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12D889C-725E-4DA0-B557-0CFCE73BA3FA}"/>
              </a:ext>
            </a:extLst>
          </p:cNvPr>
          <p:cNvCxnSpPr/>
          <p:nvPr userDrawn="1"/>
        </p:nvCxnSpPr>
        <p:spPr>
          <a:xfrm>
            <a:off x="1538288" y="6702425"/>
            <a:ext cx="65913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88" r:id="rId1"/>
    <p:sldLayoutId id="2147494589" r:id="rId2"/>
    <p:sldLayoutId id="2147494590" r:id="rId3"/>
    <p:sldLayoutId id="2147494591" r:id="rId4"/>
    <p:sldLayoutId id="2147494592" r:id="rId5"/>
    <p:sldLayoutId id="2147494593" r:id="rId6"/>
    <p:sldLayoutId id="2147494594" r:id="rId7"/>
    <p:sldLayoutId id="2147494595" r:id="rId8"/>
    <p:sldLayoutId id="2147494596" r:id="rId9"/>
    <p:sldLayoutId id="2147494597" r:id="rId10"/>
    <p:sldLayoutId id="2147494598" r:id="rId11"/>
    <p:sldLayoutId id="2147494599" r:id="rId12"/>
    <p:sldLayoutId id="2147494600" r:id="rId13"/>
    <p:sldLayoutId id="2147494601" r:id="rId14"/>
    <p:sldLayoutId id="2147494602" r:id="rId15"/>
    <p:sldLayoutId id="2147494603" r:id="rId16"/>
    <p:sldLayoutId id="2147494604" r:id="rId17"/>
    <p:sldLayoutId id="2147494605" r:id="rId18"/>
  </p:sldLayoutIdLst>
  <p:transition spd="med">
    <p:fade/>
  </p:transition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54545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400" kern="1200">
          <a:solidFill>
            <a:srgbClr val="45454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5454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5454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93A25B-753D-4052-9A9E-F057B6255763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1" name="Content Placeholder 19" descr="EIS Logo_CMYK_Vertical.png">
            <a:extLst>
              <a:ext uri="{FF2B5EF4-FFF2-40B4-BE49-F238E27FC236}">
                <a16:creationId xmlns:a16="http://schemas.microsoft.com/office/drawing/2014/main" xmlns="" id="{D5CE5D6F-8386-41C6-86FE-81B3F7BAEC4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>
            <a:extLst>
              <a:ext uri="{FF2B5EF4-FFF2-40B4-BE49-F238E27FC236}">
                <a16:creationId xmlns:a16="http://schemas.microsoft.com/office/drawing/2014/main" xmlns="" id="{02BBC429-8CF0-4CB3-A2A7-F7C56CCC9B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xmlns="" id="{5283537C-6B59-4D99-A56D-34AB06C806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0826DF-7FE8-4AD1-B2F2-135ACD4B0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9D23311-67F2-457C-809E-27824ED793BF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B99DC-48D2-4123-A63C-2C98E36E6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DC21B-F4FD-4D04-BF41-98FB8F31F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F08423-92B4-415A-AB0E-0B44672F17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78A488-0D6E-468F-B848-FF0EA2A1CBAA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74" r:id="rId1"/>
    <p:sldLayoutId id="2147494575" r:id="rId2"/>
    <p:sldLayoutId id="2147494576" r:id="rId3"/>
    <p:sldLayoutId id="2147494577" r:id="rId4"/>
    <p:sldLayoutId id="2147494578" r:id="rId5"/>
    <p:sldLayoutId id="2147494579" r:id="rId6"/>
    <p:sldLayoutId id="2147494580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795164-A85B-4542-BB29-6A57E52BDEC1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075" name="Content Placeholder 19" descr="EIS Logo_CMYK_Vertical.png">
            <a:extLst>
              <a:ext uri="{FF2B5EF4-FFF2-40B4-BE49-F238E27FC236}">
                <a16:creationId xmlns:a16="http://schemas.microsoft.com/office/drawing/2014/main" xmlns="" id="{37548659-D560-4335-B671-0A8D56F68BB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>
            <a:extLst>
              <a:ext uri="{FF2B5EF4-FFF2-40B4-BE49-F238E27FC236}">
                <a16:creationId xmlns:a16="http://schemas.microsoft.com/office/drawing/2014/main" xmlns="" id="{9728776E-76A9-4589-AC9E-0AF1EBA94B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xmlns="" id="{6872CC18-6F40-4D01-AE83-452D28DCA9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86C0D0-9CC3-4849-8092-CA4E3CBFC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8A02EE0-BCC1-4F89-8836-2276C793D822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1418DD-339C-415D-AEC2-3BB2A749F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0D4C57-7B6A-4336-868B-919F2DAD8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66878F-8ACC-4E95-BD0C-FBB39B8FA0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EA99037-AFD7-444F-8DDF-04CE3C7F2A8D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11" r:id="rId1"/>
    <p:sldLayoutId id="2147494612" r:id="rId2"/>
    <p:sldLayoutId id="2147494613" r:id="rId3"/>
    <p:sldLayoutId id="2147494614" r:id="rId4"/>
    <p:sldLayoutId id="2147494615" r:id="rId5"/>
    <p:sldLayoutId id="2147494616" r:id="rId6"/>
    <p:sldLayoutId id="2147494617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321567-299F-428C-8188-8CCF56DF396F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099" name="Content Placeholder 19" descr="EIS Logo_CMYK_Vertical.png">
            <a:extLst>
              <a:ext uri="{FF2B5EF4-FFF2-40B4-BE49-F238E27FC236}">
                <a16:creationId xmlns:a16="http://schemas.microsoft.com/office/drawing/2014/main" xmlns="" id="{49E582E3-8FCF-48AE-9BC0-5E13E7AADD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Placeholder 1">
            <a:extLst>
              <a:ext uri="{FF2B5EF4-FFF2-40B4-BE49-F238E27FC236}">
                <a16:creationId xmlns:a16="http://schemas.microsoft.com/office/drawing/2014/main" xmlns="" id="{8D57F659-FE34-45CD-9E35-A645C54798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xmlns="" id="{5A62AEF7-975D-4D8D-A909-EE6D3335EA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967B56-CC55-44A0-ABF8-04F764481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3929C8-7808-433C-905F-92D5419910DB}" type="datetimeFigureOut">
              <a:rPr lang="en-US" altLang="zh-CN"/>
              <a:pPr>
                <a:defRPr/>
              </a:pPr>
              <a:t>1/8/2020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E1AE37-02E3-4DF5-A660-8D04FCD15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2D69D-A450-4C7E-8D4D-7A64E6FAA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248E97-B46F-4A8B-B6DE-5DB2633DBD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81" r:id="rId1"/>
    <p:sldLayoutId id="2147494582" r:id="rId2"/>
    <p:sldLayoutId id="2147494583" r:id="rId3"/>
    <p:sldLayoutId id="2147494584" r:id="rId4"/>
    <p:sldLayoutId id="2147494585" r:id="rId5"/>
    <p:sldLayoutId id="2147494586" r:id="rId6"/>
    <p:sldLayoutId id="2147494587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3937C0-FE69-46EC-82EC-C2AB1FB9F4F0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123" name="Content Placeholder 19" descr="EIS Logo_CMYK_Vertical.png">
            <a:extLst>
              <a:ext uri="{FF2B5EF4-FFF2-40B4-BE49-F238E27FC236}">
                <a16:creationId xmlns:a16="http://schemas.microsoft.com/office/drawing/2014/main" xmlns="" id="{7308D0EA-27DB-4095-9C5B-607D17452B0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Placeholder 1">
            <a:extLst>
              <a:ext uri="{FF2B5EF4-FFF2-40B4-BE49-F238E27FC236}">
                <a16:creationId xmlns:a16="http://schemas.microsoft.com/office/drawing/2014/main" xmlns="" id="{759C6406-2A7E-4FDC-A650-08B93DD284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125" name="Text Placeholder 2">
            <a:extLst>
              <a:ext uri="{FF2B5EF4-FFF2-40B4-BE49-F238E27FC236}">
                <a16:creationId xmlns:a16="http://schemas.microsoft.com/office/drawing/2014/main" xmlns="" id="{33206732-F5FE-48E6-9876-20DF53381A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1364B4-F9C3-4FA6-9567-C10C13F9B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B9EF1C0-B265-4136-8F28-19FC4B82AA11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6C564C-1DF3-474B-850C-77C17CBB9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BCCB8A-CFCA-4F65-B79E-36F5FE9AE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6484FA7-026C-463C-B925-9DE11EE0F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18" r:id="rId1"/>
    <p:sldLayoutId id="2147494619" r:id="rId2"/>
    <p:sldLayoutId id="2147494620" r:id="rId3"/>
    <p:sldLayoutId id="2147494621" r:id="rId4"/>
    <p:sldLayoutId id="2147494622" r:id="rId5"/>
    <p:sldLayoutId id="2147494623" r:id="rId6"/>
    <p:sldLayoutId id="2147494624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F72676-2D7F-4B8F-9D30-49F681D6F239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147" name="Content Placeholder 19" descr="EIS Logo_CMYK_Vertical.png">
            <a:extLst>
              <a:ext uri="{FF2B5EF4-FFF2-40B4-BE49-F238E27FC236}">
                <a16:creationId xmlns:a16="http://schemas.microsoft.com/office/drawing/2014/main" xmlns="" id="{DFE2CEFC-1A24-4635-9F5B-9EAF37E03D6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Placeholder 1">
            <a:extLst>
              <a:ext uri="{FF2B5EF4-FFF2-40B4-BE49-F238E27FC236}">
                <a16:creationId xmlns:a16="http://schemas.microsoft.com/office/drawing/2014/main" xmlns="" id="{609A8810-15EF-4B24-AB93-AD188AD386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149" name="Text Placeholder 2">
            <a:extLst>
              <a:ext uri="{FF2B5EF4-FFF2-40B4-BE49-F238E27FC236}">
                <a16:creationId xmlns:a16="http://schemas.microsoft.com/office/drawing/2014/main" xmlns="" id="{542591EB-AD65-4A2E-9ADB-0D31BAC68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905DD3-0A44-4891-8546-5753209A1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F9A215F6-979C-4CE0-B035-3AAC13F270DA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D26F0-C4A0-4E97-AB74-68FE9FE99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1ACCD-EBBC-4848-85ED-149107553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F5085F-9966-4C5F-8D5F-BA333C277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C65EBCC-41F7-4ECD-92A6-1F1BFE8D3D8E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25" r:id="rId1"/>
    <p:sldLayoutId id="2147494626" r:id="rId2"/>
    <p:sldLayoutId id="2147494627" r:id="rId3"/>
    <p:sldLayoutId id="2147494628" r:id="rId4"/>
    <p:sldLayoutId id="2147494629" r:id="rId5"/>
    <p:sldLayoutId id="2147494630" r:id="rId6"/>
    <p:sldLayoutId id="2147494631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05A6D6-39E8-4E2A-8458-BC97D43BE65E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1" name="Content Placeholder 19" descr="EIS Logo_CMYK_Vertical.png">
            <a:extLst>
              <a:ext uri="{FF2B5EF4-FFF2-40B4-BE49-F238E27FC236}">
                <a16:creationId xmlns:a16="http://schemas.microsoft.com/office/drawing/2014/main" xmlns="" id="{311F0875-CEF5-4429-9A86-B2F7A512061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itle Placeholder 1">
            <a:extLst>
              <a:ext uri="{FF2B5EF4-FFF2-40B4-BE49-F238E27FC236}">
                <a16:creationId xmlns:a16="http://schemas.microsoft.com/office/drawing/2014/main" xmlns="" id="{5BA8B71A-78E9-4935-B8D0-32EB53510C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7173" name="Text Placeholder 2">
            <a:extLst>
              <a:ext uri="{FF2B5EF4-FFF2-40B4-BE49-F238E27FC236}">
                <a16:creationId xmlns:a16="http://schemas.microsoft.com/office/drawing/2014/main" xmlns="" id="{3E26BE57-2DE2-49F9-AAB5-169B3616F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1E7BA4-3FFE-4BE2-B4AD-86B5BD849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2981E14-8CE0-40E6-9DC7-A847B438B9DE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EE9ED7-65F7-46EF-85B6-31DE711D0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8FC361-F4DA-45FC-9E0B-EFA9C1EFC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526117-39D0-4161-A016-675C31E5F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B4B1BA6-660E-4320-8D53-700116FBAF32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32" r:id="rId1"/>
    <p:sldLayoutId id="2147494633" r:id="rId2"/>
    <p:sldLayoutId id="2147494634" r:id="rId3"/>
    <p:sldLayoutId id="2147494635" r:id="rId4"/>
    <p:sldLayoutId id="2147494636" r:id="rId5"/>
    <p:sldLayoutId id="2147494637" r:id="rId6"/>
    <p:sldLayoutId id="2147494638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B6C91C-B6DE-481A-983B-C0FE96057E93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Content Placeholder 19" descr="EIS Logo_CMYK_Vertical.png">
            <a:extLst>
              <a:ext uri="{FF2B5EF4-FFF2-40B4-BE49-F238E27FC236}">
                <a16:creationId xmlns:a16="http://schemas.microsoft.com/office/drawing/2014/main" xmlns="" id="{98AB431D-3ED7-4E1A-ABC2-AA75C59FA79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Placeholder 1">
            <a:extLst>
              <a:ext uri="{FF2B5EF4-FFF2-40B4-BE49-F238E27FC236}">
                <a16:creationId xmlns:a16="http://schemas.microsoft.com/office/drawing/2014/main" xmlns="" id="{79C1F9E1-B9F5-444C-8EED-3ABD501798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8197" name="Text Placeholder 2">
            <a:extLst>
              <a:ext uri="{FF2B5EF4-FFF2-40B4-BE49-F238E27FC236}">
                <a16:creationId xmlns:a16="http://schemas.microsoft.com/office/drawing/2014/main" xmlns="" id="{C1C44524-4406-49C0-AC7F-36048E3BB0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EA831C-8A12-449D-8CF8-78272448F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F0E4702-0A1F-4B9F-801D-4C67276B1943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FB8B1-B4D6-43F2-94C4-8B6CD7E30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707650-0948-422E-AAA1-EE81D879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2685F8-5BCA-400D-ADEC-0AF7E9B9FB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658F44C-BD15-478A-AB1D-24C6A918B1FB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39" r:id="rId1"/>
    <p:sldLayoutId id="2147494640" r:id="rId2"/>
    <p:sldLayoutId id="2147494641" r:id="rId3"/>
    <p:sldLayoutId id="2147494642" r:id="rId4"/>
    <p:sldLayoutId id="2147494643" r:id="rId5"/>
    <p:sldLayoutId id="2147494644" r:id="rId6"/>
    <p:sldLayoutId id="2147494645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FF2292-2870-41FE-BAA8-2FD8377262C6}"/>
              </a:ext>
            </a:extLst>
          </p:cNvPr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219" name="Content Placeholder 19" descr="EIS Logo_CMYK_Vertical.png">
            <a:extLst>
              <a:ext uri="{FF2B5EF4-FFF2-40B4-BE49-F238E27FC236}">
                <a16:creationId xmlns:a16="http://schemas.microsoft.com/office/drawing/2014/main" xmlns="" id="{0D5791E5-57BA-48E7-B697-3C4058F20F6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Placeholder 1">
            <a:extLst>
              <a:ext uri="{FF2B5EF4-FFF2-40B4-BE49-F238E27FC236}">
                <a16:creationId xmlns:a16="http://schemas.microsoft.com/office/drawing/2014/main" xmlns="" id="{8E5CFDF1-ECCA-442D-9351-A9739221140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95600" y="92075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9221" name="Text Placeholder 2">
            <a:extLst>
              <a:ext uri="{FF2B5EF4-FFF2-40B4-BE49-F238E27FC236}">
                <a16:creationId xmlns:a16="http://schemas.microsoft.com/office/drawing/2014/main" xmlns="" id="{D5317F2E-087E-4697-877D-D2F6327CE4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A3E2E-8165-4AED-8EE1-8160AD2EB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5B85A25-3487-4D2C-8291-D8CF48D6AC54}" type="datetimeFigureOut">
              <a:rPr lang="en-US"/>
              <a:pPr>
                <a:defRPr/>
              </a:pPr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1D932B-5630-4AA1-AA98-E3BCC2DF0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C95306-E924-47DE-8623-CC03E9E7B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DB2967-E14B-4052-BA20-15B6FBE5D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48AECC4-BE44-45AF-8536-6207947AE7DC}"/>
              </a:ext>
            </a:extLst>
          </p:cNvPr>
          <p:cNvCxnSpPr/>
          <p:nvPr userDrawn="1"/>
        </p:nvCxnSpPr>
        <p:spPr>
          <a:xfrm>
            <a:off x="2667000" y="228600"/>
            <a:ext cx="0" cy="83820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46" r:id="rId1"/>
    <p:sldLayoutId id="2147494647" r:id="rId2"/>
    <p:sldLayoutId id="2147494648" r:id="rId3"/>
    <p:sldLayoutId id="2147494649" r:id="rId4"/>
    <p:sldLayoutId id="2147494650" r:id="rId5"/>
    <p:sldLayoutId id="2147494651" r:id="rId6"/>
    <p:sldLayoutId id="2147494652" r:id="rId7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sp:https://www.ebscohost.com/academic/business-source-premier" TargetMode="External"/><Relationship Id="rId2" Type="http://schemas.openxmlformats.org/officeDocument/2006/relationships/hyperlink" Target="https://www.ebscohost.com/academic/academic-search-premi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cohost.com/academic/academic-search-premie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help.ebsco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bsp:https://www.ebscohost.com/academic/business-source-premie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>
            <a:extLst>
              <a:ext uri="{FF2B5EF4-FFF2-40B4-BE49-F238E27FC236}">
                <a16:creationId xmlns:a16="http://schemas.microsoft.com/office/drawing/2014/main" xmlns="" id="{3D19B92A-9CA7-4C03-AEBE-B5FD70BA3BB1}"/>
              </a:ext>
            </a:extLst>
          </p:cNvPr>
          <p:cNvSpPr txBox="1">
            <a:spLocks/>
          </p:cNvSpPr>
          <p:nvPr/>
        </p:nvSpPr>
        <p:spPr bwMode="auto">
          <a:xfrm>
            <a:off x="0" y="2097088"/>
            <a:ext cx="91440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000" i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en-US" altLang="zh-CN" sz="4400" dirty="0"/>
              <a:t>EBSCO ASP</a:t>
            </a:r>
            <a:r>
              <a:rPr lang="en-US" altLang="zh-CN" sz="4400"/>
              <a:t>&amp;BSP</a:t>
            </a:r>
          </a:p>
          <a:p>
            <a:pPr algn="ctr" eaLnBrk="1" hangingPunct="1"/>
            <a:r>
              <a:rPr lang="zh-CN" altLang="zh-CN" sz="4400"/>
              <a:t>综合</a:t>
            </a:r>
            <a:r>
              <a:rPr lang="zh-CN" altLang="zh-CN" sz="4400" dirty="0"/>
              <a:t>学科</a:t>
            </a:r>
            <a:r>
              <a:rPr lang="zh-CN" altLang="en-US" sz="4400" dirty="0"/>
              <a:t>及商管财经</a:t>
            </a:r>
            <a:r>
              <a:rPr lang="zh-CN" altLang="zh-CN" sz="4400" dirty="0"/>
              <a:t>数据库</a:t>
            </a:r>
            <a:endParaRPr lang="en-US" altLang="zh-CN" sz="4400" dirty="0"/>
          </a:p>
          <a:p>
            <a:pPr algn="ctr" eaLnBrk="1" hangingPunct="1"/>
            <a:r>
              <a:rPr lang="zh-CN" altLang="en-US" sz="4400" dirty="0"/>
              <a:t>平台检索指南</a:t>
            </a:r>
          </a:p>
          <a:p>
            <a:pPr algn="ctr" eaLnBrk="1" hangingPunct="1"/>
            <a:endParaRPr lang="en-US" altLang="zh-CN" sz="5400" i="1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701447F-7519-4881-A70C-701F77AF93AB}"/>
              </a:ext>
            </a:extLst>
          </p:cNvPr>
          <p:cNvCxnSpPr/>
          <p:nvPr/>
        </p:nvCxnSpPr>
        <p:spPr>
          <a:xfrm>
            <a:off x="1676400" y="1981200"/>
            <a:ext cx="5943600" cy="0"/>
          </a:xfrm>
          <a:prstGeom prst="line">
            <a:avLst/>
          </a:prstGeom>
          <a:ln w="31750" cap="rnd" cmpd="sng">
            <a:solidFill>
              <a:srgbClr val="3760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19C7B59-4610-4D37-A13D-0DAD53E6D8EC}"/>
              </a:ext>
            </a:extLst>
          </p:cNvPr>
          <p:cNvCxnSpPr/>
          <p:nvPr/>
        </p:nvCxnSpPr>
        <p:spPr>
          <a:xfrm>
            <a:off x="1676400" y="4191000"/>
            <a:ext cx="5943600" cy="0"/>
          </a:xfrm>
          <a:prstGeom prst="line">
            <a:avLst/>
          </a:prstGeom>
          <a:ln w="31750" cap="rnd" cmpd="sng">
            <a:solidFill>
              <a:srgbClr val="3760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xmlns="" id="{9BAA5310-3B1E-4FA1-952C-2601EB3DA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213" y="1860550"/>
            <a:ext cx="6858000" cy="571500"/>
          </a:xfrm>
        </p:spPr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如何进入</a:t>
            </a:r>
            <a:r>
              <a:rPr lang="en-US" altLang="zh-CN">
                <a:ea typeface="宋体" panose="02010600030101010101" pitchFamily="2" charset="-122"/>
              </a:rPr>
              <a:t>EBSCO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0835" name="TextBox 3">
            <a:extLst>
              <a:ext uri="{FF2B5EF4-FFF2-40B4-BE49-F238E27FC236}">
                <a16:creationId xmlns:a16="http://schemas.microsoft.com/office/drawing/2014/main" xmlns="" id="{36C410B6-3A9E-4D1C-9D5E-DAE7F779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2903538"/>
            <a:ext cx="4784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图书馆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中页（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lib.zjsru.edu.cn)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－数字资源栏目－外文数字资源，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找到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EBSCO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，点击链接即可进入选择数据页面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，选择“一站式检索”进入。</a:t>
            </a:r>
            <a:endParaRPr lang="zh-CN" altLang="en-US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xmlns="" id="{5703BD79-2E06-40D0-BDFC-7FC75EFD0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828800"/>
            <a:ext cx="6858000" cy="571500"/>
          </a:xfrm>
        </p:spPr>
        <p:txBody>
          <a:bodyPr/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基本检索与高级检索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1">
            <a:extLst>
              <a:ext uri="{FF2B5EF4-FFF2-40B4-BE49-F238E27FC236}">
                <a16:creationId xmlns:a16="http://schemas.microsoft.com/office/drawing/2014/main" xmlns="" id="{B2423549-1FF3-451B-A1AA-569A7B8AA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18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Speech Bubble: Rectangle 7">
            <a:extLst>
              <a:ext uri="{FF2B5EF4-FFF2-40B4-BE49-F238E27FC236}">
                <a16:creationId xmlns:a16="http://schemas.microsoft.com/office/drawing/2014/main" xmlns="" id="{99D13BF9-B346-42D2-8DD3-7ADBC8864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7188"/>
            <a:ext cx="2133600" cy="685800"/>
          </a:xfrm>
          <a:prstGeom prst="wedgeRectCallout">
            <a:avLst>
              <a:gd name="adj1" fmla="val 58500"/>
              <a:gd name="adj2" fmla="val -70213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建立个人文件夹，长期保存文档等内容</a:t>
            </a:r>
          </a:p>
        </p:txBody>
      </p:sp>
      <p:sp>
        <p:nvSpPr>
          <p:cNvPr id="122884" name="Speech Bubble: Rectangle 15">
            <a:extLst>
              <a:ext uri="{FF2B5EF4-FFF2-40B4-BE49-F238E27FC236}">
                <a16:creationId xmlns:a16="http://schemas.microsoft.com/office/drawing/2014/main" xmlns="" id="{90DCF76A-C315-4FCE-88D0-ADF3BCFC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100138"/>
            <a:ext cx="650875" cy="685800"/>
          </a:xfrm>
          <a:prstGeom prst="wedgeRectCallout">
            <a:avLst>
              <a:gd name="adj1" fmla="val 70815"/>
              <a:gd name="adj2" fmla="val -182898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语言切换</a:t>
            </a:r>
          </a:p>
        </p:txBody>
      </p:sp>
      <p:sp>
        <p:nvSpPr>
          <p:cNvPr id="122885" name="Speech Bubble: Rectangle 16">
            <a:extLst>
              <a:ext uri="{FF2B5EF4-FFF2-40B4-BE49-F238E27FC236}">
                <a16:creationId xmlns:a16="http://schemas.microsoft.com/office/drawing/2014/main" xmlns="" id="{C261A43D-3C14-442C-A533-03A7D2392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3725"/>
            <a:ext cx="1219200" cy="457200"/>
          </a:xfrm>
          <a:prstGeom prst="wedgeRectCallout">
            <a:avLst>
              <a:gd name="adj1" fmla="val -3551"/>
              <a:gd name="adj2" fmla="val -13869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主题词查询</a:t>
            </a:r>
          </a:p>
        </p:txBody>
      </p:sp>
      <p:sp>
        <p:nvSpPr>
          <p:cNvPr id="122886" name="Speech Bubble: Rectangle 16">
            <a:extLst>
              <a:ext uri="{FF2B5EF4-FFF2-40B4-BE49-F238E27FC236}">
                <a16:creationId xmlns:a16="http://schemas.microsoft.com/office/drawing/2014/main" xmlns="" id="{8F3522FF-8DD7-49EF-B775-290C8032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614363"/>
            <a:ext cx="1295400" cy="457200"/>
          </a:xfrm>
          <a:prstGeom prst="wedgeRectCallout">
            <a:avLst>
              <a:gd name="adj1" fmla="val -88681"/>
              <a:gd name="adj2" fmla="val -140866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检索出版物</a:t>
            </a:r>
          </a:p>
        </p:txBody>
      </p:sp>
      <p:sp>
        <p:nvSpPr>
          <p:cNvPr id="122887" name="Speech Bubble: Rectangle 16">
            <a:extLst>
              <a:ext uri="{FF2B5EF4-FFF2-40B4-BE49-F238E27FC236}">
                <a16:creationId xmlns:a16="http://schemas.microsoft.com/office/drawing/2014/main" xmlns="" id="{48B96CCC-9C27-4B4E-82FD-322EECE8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71488"/>
            <a:ext cx="1046163" cy="457200"/>
          </a:xfrm>
          <a:prstGeom prst="wedgeRectCallout">
            <a:avLst>
              <a:gd name="adj1" fmla="val -15259"/>
              <a:gd name="adj2" fmla="val -106083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使用帮助</a:t>
            </a:r>
          </a:p>
        </p:txBody>
      </p:sp>
      <p:sp>
        <p:nvSpPr>
          <p:cNvPr id="122888" name="Speech Bubble: Rectangle 16">
            <a:extLst>
              <a:ext uri="{FF2B5EF4-FFF2-40B4-BE49-F238E27FC236}">
                <a16:creationId xmlns:a16="http://schemas.microsoft.com/office/drawing/2014/main" xmlns="" id="{2AC9945D-6BF6-4F50-9D6F-DA15FBB4C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905000"/>
            <a:ext cx="1066800" cy="457200"/>
          </a:xfrm>
          <a:prstGeom prst="wedgeRectCallout">
            <a:avLst>
              <a:gd name="adj1" fmla="val -18458"/>
              <a:gd name="adj2" fmla="val -114782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高级检索</a:t>
            </a:r>
          </a:p>
        </p:txBody>
      </p:sp>
      <p:sp>
        <p:nvSpPr>
          <p:cNvPr id="122889" name="Speech Bubble: Rectangle 16">
            <a:extLst>
              <a:ext uri="{FF2B5EF4-FFF2-40B4-BE49-F238E27FC236}">
                <a16:creationId xmlns:a16="http://schemas.microsoft.com/office/drawing/2014/main" xmlns="" id="{0F0C4363-FBCF-43B9-BD46-DC98BE0FE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952750"/>
            <a:ext cx="1219200" cy="681038"/>
          </a:xfrm>
          <a:prstGeom prst="wedgeRectCallout">
            <a:avLst>
              <a:gd name="adj1" fmla="val -118032"/>
              <a:gd name="adj2" fmla="val -19342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控制方式及检索结果</a:t>
            </a:r>
          </a:p>
        </p:txBody>
      </p:sp>
      <p:sp>
        <p:nvSpPr>
          <p:cNvPr id="122890" name="TextBox 2">
            <a:extLst>
              <a:ext uri="{FF2B5EF4-FFF2-40B4-BE49-F238E27FC236}">
                <a16:creationId xmlns:a16="http://schemas.microsoft.com/office/drawing/2014/main" xmlns="" id="{E3F6DCD7-4103-4113-A96E-75117D616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038600"/>
            <a:ext cx="289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默认检索模式是布尔逻辑</a:t>
            </a:r>
          </a:p>
        </p:txBody>
      </p:sp>
      <p:sp>
        <p:nvSpPr>
          <p:cNvPr id="122891" name="TextBox 2">
            <a:extLst>
              <a:ext uri="{FF2B5EF4-FFF2-40B4-BE49-F238E27FC236}">
                <a16:creationId xmlns:a16="http://schemas.microsoft.com/office/drawing/2014/main" xmlns="" id="{26BEF206-4E05-47BB-980C-EEF7E26A1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3108325"/>
            <a:ext cx="1608137" cy="6461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默认检索模式是布尔逻辑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">
            <a:extLst>
              <a:ext uri="{FF2B5EF4-FFF2-40B4-BE49-F238E27FC236}">
                <a16:creationId xmlns:a16="http://schemas.microsoft.com/office/drawing/2014/main" xmlns="" id="{9E754A4F-6A58-4039-9240-DBA0B776B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55" name="Group 5">
            <a:extLst>
              <a:ext uri="{FF2B5EF4-FFF2-40B4-BE49-F238E27FC236}">
                <a16:creationId xmlns:a16="http://schemas.microsoft.com/office/drawing/2014/main" xmlns="" id="{763AD312-C5F6-4E4A-AE80-6C5DCDC6D2D4}"/>
              </a:ext>
            </a:extLst>
          </p:cNvPr>
          <p:cNvGrpSpPr>
            <a:grpSpLocks/>
          </p:cNvGrpSpPr>
          <p:nvPr/>
        </p:nvGrpSpPr>
        <p:grpSpPr bwMode="auto">
          <a:xfrm>
            <a:off x="1497013" y="3086100"/>
            <a:ext cx="1004887" cy="762000"/>
            <a:chOff x="1752600" y="3048000"/>
            <a:chExt cx="1004888" cy="762000"/>
          </a:xfrm>
          <a:solidFill>
            <a:srgbClr val="3333CC"/>
          </a:solidFill>
        </p:grpSpPr>
        <p:sp>
          <p:nvSpPr>
            <p:cNvPr id="125961" name="Speech Bubble: Rectangle 5">
              <a:extLst>
                <a:ext uri="{FF2B5EF4-FFF2-40B4-BE49-F238E27FC236}">
                  <a16:creationId xmlns:a16="http://schemas.microsoft.com/office/drawing/2014/main" xmlns="" id="{C3AA9D47-53E7-40B1-AC0C-6DF8ADA80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3048000"/>
              <a:ext cx="1004888" cy="762000"/>
            </a:xfrm>
            <a:prstGeom prst="wedgeRectCallout">
              <a:avLst>
                <a:gd name="adj1" fmla="val -87366"/>
                <a:gd name="adj2" fmla="val -87616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baseline="-25000">
                  <a:solidFill>
                    <a:schemeClr val="bg1"/>
                  </a:solidFill>
                </a:rPr>
                <a:t>逻辑运算符</a:t>
              </a:r>
            </a:p>
          </p:txBody>
        </p:sp>
        <p:pic>
          <p:nvPicPr>
            <p:cNvPr id="125962" name="Picture 6">
              <a:extLst>
                <a:ext uri="{FF2B5EF4-FFF2-40B4-BE49-F238E27FC236}">
                  <a16:creationId xmlns:a16="http://schemas.microsoft.com/office/drawing/2014/main" xmlns="" id="{A726D27E-0CF4-4A29-8533-A38D8438A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352800"/>
              <a:ext cx="547688" cy="430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908" name="Speech Bubble: Rectangle 11">
            <a:extLst>
              <a:ext uri="{FF2B5EF4-FFF2-40B4-BE49-F238E27FC236}">
                <a16:creationId xmlns:a16="http://schemas.microsoft.com/office/drawing/2014/main" xmlns="" id="{66277DE5-2862-411D-BE52-D3DD94A85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32025"/>
            <a:ext cx="1004888" cy="381000"/>
          </a:xfrm>
          <a:prstGeom prst="wedgeRectCallout">
            <a:avLst>
              <a:gd name="adj1" fmla="val -72611"/>
              <a:gd name="adj2" fmla="val -38764"/>
            </a:avLst>
          </a:prstGeom>
          <a:solidFill>
            <a:srgbClr val="33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aseline="-25000">
                <a:solidFill>
                  <a:schemeClr val="bg1"/>
                </a:solidFill>
              </a:rPr>
              <a:t>查看帮助</a:t>
            </a:r>
          </a:p>
        </p:txBody>
      </p:sp>
      <p:sp>
        <p:nvSpPr>
          <p:cNvPr id="123909" name="Speech Bubble: Rectangle 9">
            <a:extLst>
              <a:ext uri="{FF2B5EF4-FFF2-40B4-BE49-F238E27FC236}">
                <a16:creationId xmlns:a16="http://schemas.microsoft.com/office/drawing/2014/main" xmlns="" id="{B09341E2-A308-4303-9377-9ACCA784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3276600"/>
            <a:ext cx="1501775" cy="2743200"/>
          </a:xfrm>
          <a:prstGeom prst="wedgeRectCallout">
            <a:avLst>
              <a:gd name="adj1" fmla="val -13838"/>
              <a:gd name="adj2" fmla="val -61079"/>
            </a:avLst>
          </a:prstGeom>
          <a:solidFill>
            <a:srgbClr val="33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aseline="-25000">
                <a:solidFill>
                  <a:schemeClr val="bg1"/>
                </a:solidFill>
              </a:rPr>
              <a:t>字段限制</a:t>
            </a:r>
          </a:p>
        </p:txBody>
      </p:sp>
      <p:sp>
        <p:nvSpPr>
          <p:cNvPr id="123910" name="Speech Bubble: Rectangle 8">
            <a:extLst>
              <a:ext uri="{FF2B5EF4-FFF2-40B4-BE49-F238E27FC236}">
                <a16:creationId xmlns:a16="http://schemas.microsoft.com/office/drawing/2014/main" xmlns="" id="{5DED1CC2-D943-47CD-B870-51B3A235F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95575"/>
            <a:ext cx="1752600" cy="377825"/>
          </a:xfrm>
          <a:prstGeom prst="wedgeRectCallout">
            <a:avLst>
              <a:gd name="adj1" fmla="val -96037"/>
              <a:gd name="adj2" fmla="val -28736"/>
            </a:avLst>
          </a:prstGeom>
          <a:solidFill>
            <a:srgbClr val="3333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aseline="-25000">
                <a:solidFill>
                  <a:schemeClr val="bg1"/>
                </a:solidFill>
              </a:rPr>
              <a:t>添加检索框，最多</a:t>
            </a:r>
            <a:r>
              <a:rPr lang="en-US" altLang="zh-CN" baseline="-25000">
                <a:solidFill>
                  <a:schemeClr val="bg1"/>
                </a:solidFill>
              </a:rPr>
              <a:t>12</a:t>
            </a:r>
            <a:r>
              <a:rPr lang="zh-CN" altLang="en-US" baseline="-25000">
                <a:solidFill>
                  <a:schemeClr val="bg1"/>
                </a:solidFill>
              </a:rPr>
              <a:t>个</a:t>
            </a:r>
          </a:p>
        </p:txBody>
      </p:sp>
      <p:pic>
        <p:nvPicPr>
          <p:cNvPr id="123911" name="Picture 3">
            <a:extLst>
              <a:ext uri="{FF2B5EF4-FFF2-40B4-BE49-F238E27FC236}">
                <a16:creationId xmlns:a16="http://schemas.microsoft.com/office/drawing/2014/main" xmlns="" id="{06C794CE-B521-4ACC-B9BF-26166EF8E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68"/>
          <a:stretch>
            <a:fillRect/>
          </a:stretch>
        </p:blipFill>
        <p:spPr bwMode="auto">
          <a:xfrm>
            <a:off x="3282950" y="3619500"/>
            <a:ext cx="1244600" cy="229235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Title 2">
            <a:extLst>
              <a:ext uri="{FF2B5EF4-FFF2-40B4-BE49-F238E27FC236}">
                <a16:creationId xmlns:a16="http://schemas.microsoft.com/office/drawing/2014/main" xmlns="" id="{17B06473-4546-49D8-8277-B4BB06513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高级检索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6">
            <a:extLst>
              <a:ext uri="{FF2B5EF4-FFF2-40B4-BE49-F238E27FC236}">
                <a16:creationId xmlns:a16="http://schemas.microsoft.com/office/drawing/2014/main" xmlns="" id="{FA9FAAB4-EB37-496E-9EE8-DBE8D5AA9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122"/>
          <a:stretch>
            <a:fillRect/>
          </a:stretch>
        </p:blipFill>
        <p:spPr bwMode="auto">
          <a:xfrm>
            <a:off x="990600" y="1149350"/>
            <a:ext cx="7669213" cy="4010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AC64119-2D1D-4EF9-A86E-87B90162FEF0}"/>
              </a:ext>
            </a:extLst>
          </p:cNvPr>
          <p:cNvGrpSpPr>
            <a:grpSpLocks/>
          </p:cNvGrpSpPr>
          <p:nvPr/>
        </p:nvGrpSpPr>
        <p:grpSpPr bwMode="auto">
          <a:xfrm>
            <a:off x="811213" y="838200"/>
            <a:ext cx="7848600" cy="5146675"/>
            <a:chOff x="-2133600" y="785624"/>
            <a:chExt cx="7848600" cy="5146675"/>
          </a:xfrm>
        </p:grpSpPr>
        <p:grpSp>
          <p:nvGrpSpPr>
            <p:cNvPr id="124935" name="Group 2">
              <a:extLst>
                <a:ext uri="{FF2B5EF4-FFF2-40B4-BE49-F238E27FC236}">
                  <a16:creationId xmlns:a16="http://schemas.microsoft.com/office/drawing/2014/main" xmlns="" id="{021E9DF2-8A94-4EB0-80FC-C3844AB7C0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33600" y="785624"/>
              <a:ext cx="7848600" cy="5146675"/>
              <a:chOff x="811696" y="612881"/>
              <a:chExt cx="7848600" cy="5146675"/>
            </a:xfrm>
          </p:grpSpPr>
          <p:pic>
            <p:nvPicPr>
              <p:cNvPr id="124937" name="Picture 7">
                <a:extLst>
                  <a:ext uri="{FF2B5EF4-FFF2-40B4-BE49-F238E27FC236}">
                    <a16:creationId xmlns:a16="http://schemas.microsoft.com/office/drawing/2014/main" xmlns="" id="{0ED4B34F-CB44-498A-A206-E68B6BDDE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14166"/>
              <a:stretch>
                <a:fillRect/>
              </a:stretch>
            </p:blipFill>
            <p:spPr bwMode="auto">
              <a:xfrm>
                <a:off x="811696" y="612881"/>
                <a:ext cx="7848600" cy="5146675"/>
              </a:xfrm>
              <a:prstGeom prst="rect">
                <a:avLst/>
              </a:prstGeom>
              <a:noFill/>
              <a:ln w="9525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4938" name="Rectangle 9">
                <a:extLst>
                  <a:ext uri="{FF2B5EF4-FFF2-40B4-BE49-F238E27FC236}">
                    <a16:creationId xmlns:a16="http://schemas.microsoft.com/office/drawing/2014/main" xmlns="" id="{374D0E89-C950-4E3C-B321-B56AAC682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3200" y="4724400"/>
                <a:ext cx="1371600" cy="228631"/>
              </a:xfrm>
              <a:prstGeom prst="rect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aseline="-25000"/>
              </a:p>
            </p:txBody>
          </p:sp>
        </p:grpSp>
        <p:sp>
          <p:nvSpPr>
            <p:cNvPr id="124936" name="Rectangle 8">
              <a:extLst>
                <a:ext uri="{FF2B5EF4-FFF2-40B4-BE49-F238E27FC236}">
                  <a16:creationId xmlns:a16="http://schemas.microsoft.com/office/drawing/2014/main" xmlns="" id="{612EF803-972B-4477-A991-AE619CAF2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2910984"/>
              <a:ext cx="1371600" cy="228631"/>
            </a:xfrm>
            <a:prstGeom prst="rect">
              <a:avLst/>
            </a:prstGeom>
            <a:noFill/>
            <a:ln w="254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 baseline="-250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BCA3D4-04FF-4498-8744-9C44BB516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999"/>
          <a:stretch>
            <a:fillRect/>
          </a:stretch>
        </p:blipFill>
        <p:spPr bwMode="auto">
          <a:xfrm>
            <a:off x="849313" y="1149350"/>
            <a:ext cx="7772400" cy="3654425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2">
            <a:extLst>
              <a:ext uri="{FF2B5EF4-FFF2-40B4-BE49-F238E27FC236}">
                <a16:creationId xmlns:a16="http://schemas.microsoft.com/office/drawing/2014/main" xmlns="" id="{A81D7E05-7D22-4FEC-93D8-3C79116EF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46063"/>
            <a:ext cx="6926262" cy="368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000000"/>
                </a:solidFill>
              </a:rPr>
              <a:t>检索案例：金融危机对中国的影响，可通过选择字段精确检索结果</a:t>
            </a:r>
          </a:p>
        </p:txBody>
      </p:sp>
      <p:sp>
        <p:nvSpPr>
          <p:cNvPr id="10" name="Speech Bubble: Rectangle 5">
            <a:extLst>
              <a:ext uri="{FF2B5EF4-FFF2-40B4-BE49-F238E27FC236}">
                <a16:creationId xmlns:a16="http://schemas.microsoft.com/office/drawing/2014/main" xmlns="" id="{2544340C-6124-46B5-BC46-ABAEBF7AA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330325"/>
            <a:ext cx="1816100" cy="457200"/>
          </a:xfrm>
          <a:prstGeom prst="wedgeRectCallout">
            <a:avLst>
              <a:gd name="adj1" fmla="val -141436"/>
              <a:gd name="adj2" fmla="val 16423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注意“”和*的作用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xmlns="" id="{7BE59B73-A0B9-4D31-93D6-C14728313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布尔逻辑运算符</a:t>
            </a:r>
            <a:endParaRPr lang="en-AU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955" name="Content Placeholder 2">
            <a:extLst>
              <a:ext uri="{FF2B5EF4-FFF2-40B4-BE49-F238E27FC236}">
                <a16:creationId xmlns:a16="http://schemas.microsoft.com/office/drawing/2014/main" xmlns="" id="{E1DBC9E0-EAF8-40B0-AAA3-08530F6198D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371600" y="1676400"/>
            <a:ext cx="7029450" cy="4572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zh-CN" altLang="en-US" sz="20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用于缩小检索范围，类似于“交集”概念</a:t>
            </a:r>
            <a:endParaRPr lang="en-US" altLang="zh-CN" sz="200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coffee </a:t>
            </a:r>
            <a:r>
              <a:rPr lang="en-US" altLang="zh-CN" sz="2000" i="1" u="sng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tea 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检索到的结果中既包含</a:t>
            </a: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coffee</a:t>
            </a:r>
            <a:r>
              <a:rPr lang="zh-CN" altLang="en-US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也包含</a:t>
            </a: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tea</a:t>
            </a:r>
            <a:r>
              <a:rPr lang="zh-CN" altLang="en-US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en-US" sz="200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zh-CN" altLang="en-US" sz="20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用于扩大检索范围，类似于“并集”概念</a:t>
            </a:r>
            <a:endParaRPr lang="en-US" altLang="zh-CN" sz="2000" b="1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college </a:t>
            </a:r>
            <a:r>
              <a:rPr lang="en-US" altLang="zh-CN" sz="2000" i="1" u="sng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university  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检索的结果中或者包含</a:t>
            </a:r>
            <a:r>
              <a:rPr lang="en-US" altLang="zh-CN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college 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，或者包含</a:t>
            </a:r>
            <a:r>
              <a:rPr lang="en-US" altLang="zh-CN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university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endParaRPr lang="en-US" altLang="zh-CN" sz="200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NOT </a:t>
            </a:r>
            <a:r>
              <a:rPr lang="zh-CN" altLang="en-US" sz="2000" b="1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用于排除检索结果中不需要的项，类似于“非”的概念</a:t>
            </a:r>
            <a:endParaRPr lang="en-US" altLang="zh-CN" sz="2000" b="1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n-US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Cookies</a:t>
            </a: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i="1" u="sng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not</a:t>
            </a: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computer 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检索的结果只和</a:t>
            </a:r>
            <a:r>
              <a:rPr lang="en-US" altLang="en-US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Cookies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相关，不包含</a:t>
            </a:r>
            <a:r>
              <a:rPr lang="en-US" altLang="zh-CN" sz="2000" i="1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computer </a:t>
            </a:r>
            <a:r>
              <a:rPr lang="zh-CN" altLang="en-US" sz="2000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。</a:t>
            </a:r>
            <a:endParaRPr lang="en-AU" altLang="en-US" sz="200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>
            <a:extLst>
              <a:ext uri="{FF2B5EF4-FFF2-40B4-BE49-F238E27FC236}">
                <a16:creationId xmlns:a16="http://schemas.microsoft.com/office/drawing/2014/main" xmlns="" id="{693D4C89-BE73-4295-A8A2-6F050A921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检索技巧</a:t>
            </a:r>
            <a:endParaRPr lang="en-AU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6979" name="Content Placeholder 2">
            <a:extLst>
              <a:ext uri="{FF2B5EF4-FFF2-40B4-BE49-F238E27FC236}">
                <a16:creationId xmlns:a16="http://schemas.microsoft.com/office/drawing/2014/main" xmlns="" id="{DCDD9F00-64B0-4F6D-96ED-0209290EF9C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676400"/>
            <a:ext cx="8458200" cy="4724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截词符号</a:t>
            </a:r>
            <a:r>
              <a:rPr lang="en-US" altLang="zh-CN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(*)</a:t>
            </a: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用于检索变形体，单复数</a:t>
            </a:r>
            <a:endParaRPr lang="en-US" altLang="zh-CN" sz="200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econ* 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economy, economic, economically, etc</a:t>
            </a:r>
          </a:p>
          <a:p>
            <a:pPr lvl="1">
              <a:lnSpc>
                <a:spcPct val="150000"/>
              </a:lnSpc>
            </a:pP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Student*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student, students</a:t>
            </a:r>
            <a:endParaRPr lang="en-US" altLang="zh-CN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通配符：适用于一个字母</a:t>
            </a:r>
            <a:r>
              <a:rPr lang="en-US" altLang="zh-CN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(?)</a:t>
            </a: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用于检索英美单词拼写差异</a:t>
            </a:r>
            <a:endParaRPr lang="en-US" altLang="zh-CN" sz="200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organi?ation 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 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organi</a:t>
            </a:r>
            <a:r>
              <a:rPr lang="en-US" altLang="zh-CN" u="sng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ation </a:t>
            </a: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 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organi</a:t>
            </a:r>
            <a:r>
              <a:rPr lang="en-US" altLang="zh-CN" u="sng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z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ation</a:t>
            </a:r>
            <a:endParaRPr lang="en-US" altLang="zh-CN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通配符：适用于多个字母</a:t>
            </a:r>
            <a:r>
              <a:rPr lang="en-US" altLang="zh-CN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(#)</a:t>
            </a: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用于检索英美单词拼写差异</a:t>
            </a:r>
            <a:endParaRPr lang="en-US" altLang="zh-CN" sz="2000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behavio#r </a:t>
            </a: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will </a:t>
            </a: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 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behavi</a:t>
            </a:r>
            <a:r>
              <a:rPr lang="en-US" altLang="zh-CN" u="sng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r </a:t>
            </a: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or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 behavi</a:t>
            </a:r>
            <a:r>
              <a:rPr lang="en-US" altLang="zh-CN" u="sng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ou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r</a:t>
            </a:r>
            <a:endParaRPr lang="en-US" altLang="zh-CN"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短语检索（“”）用于检索固定短语</a:t>
            </a:r>
          </a:p>
          <a:p>
            <a:pPr lvl="1">
              <a:lnSpc>
                <a:spcPct val="150000"/>
              </a:lnSpc>
            </a:pPr>
            <a:r>
              <a:rPr lang="zh-CN" altLang="en-US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global warming” </a:t>
            </a:r>
            <a:r>
              <a:rPr lang="zh-CN" altLang="en-US">
                <a:solidFill>
                  <a:srgbClr val="00008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可以检索到固定格式的词组，位置顺序保持不变。</a:t>
            </a:r>
            <a:endParaRPr lang="en-AU" altLang="zh-CN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>
            <a:extLst>
              <a:ext uri="{FF2B5EF4-FFF2-40B4-BE49-F238E27FC236}">
                <a16:creationId xmlns:a16="http://schemas.microsoft.com/office/drawing/2014/main" xmlns="" id="{92993451-78D7-4DDB-A57F-EFA1C7700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4">
            <a:extLst>
              <a:ext uri="{FF2B5EF4-FFF2-40B4-BE49-F238E27FC236}">
                <a16:creationId xmlns:a16="http://schemas.microsoft.com/office/drawing/2014/main" xmlns="" id="{AC04C231-A655-45AD-B6B1-B963264BB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1905000"/>
            <a:ext cx="1408113" cy="1524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aseline="-25000"/>
          </a:p>
        </p:txBody>
      </p:sp>
      <p:sp>
        <p:nvSpPr>
          <p:cNvPr id="128004" name="Rectangle 5">
            <a:extLst>
              <a:ext uri="{FF2B5EF4-FFF2-40B4-BE49-F238E27FC236}">
                <a16:creationId xmlns:a16="http://schemas.microsoft.com/office/drawing/2014/main" xmlns="" id="{65B2902E-3B3F-4115-A7BE-12425D880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3619500"/>
            <a:ext cx="1408113" cy="129698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aseline="-25000"/>
          </a:p>
        </p:txBody>
      </p:sp>
      <p:sp>
        <p:nvSpPr>
          <p:cNvPr id="128005" name="Rectangle 6">
            <a:extLst>
              <a:ext uri="{FF2B5EF4-FFF2-40B4-BE49-F238E27FC236}">
                <a16:creationId xmlns:a16="http://schemas.microsoft.com/office/drawing/2014/main" xmlns="" id="{23AD6144-52AC-423B-A299-ADEDA40AD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" y="4916488"/>
            <a:ext cx="1408113" cy="194151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aseline="-25000"/>
          </a:p>
        </p:txBody>
      </p:sp>
      <p:sp>
        <p:nvSpPr>
          <p:cNvPr id="128006" name="Speech Bubble: Rectangle 8">
            <a:extLst>
              <a:ext uri="{FF2B5EF4-FFF2-40B4-BE49-F238E27FC236}">
                <a16:creationId xmlns:a16="http://schemas.microsoft.com/office/drawing/2014/main" xmlns="" id="{E024E0BA-0FE8-4484-95A4-925AB9F41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1143000"/>
            <a:ext cx="1408112" cy="449263"/>
          </a:xfrm>
          <a:prstGeom prst="wedgeRectCallout">
            <a:avLst>
              <a:gd name="adj1" fmla="val -21162"/>
              <a:gd name="adj2" fmla="val 12204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筛选检索结果</a:t>
            </a:r>
          </a:p>
        </p:txBody>
      </p:sp>
      <p:sp>
        <p:nvSpPr>
          <p:cNvPr id="128007" name="Speech Bubble: Rectangle 10">
            <a:extLst>
              <a:ext uri="{FF2B5EF4-FFF2-40B4-BE49-F238E27FC236}">
                <a16:creationId xmlns:a16="http://schemas.microsoft.com/office/drawing/2014/main" xmlns="" id="{C8F508E0-31F9-4DD8-B3B4-DD1459A7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3" y="2057400"/>
            <a:ext cx="1404937" cy="700088"/>
          </a:xfrm>
          <a:prstGeom prst="wedgeRectCallout">
            <a:avLst>
              <a:gd name="adj1" fmla="val -102356"/>
              <a:gd name="adj2" fmla="val 163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勾选复选框，重新筛选结果</a:t>
            </a:r>
          </a:p>
        </p:txBody>
      </p:sp>
      <p:sp>
        <p:nvSpPr>
          <p:cNvPr id="128008" name="Speech Bubble: Rectangle 11">
            <a:extLst>
              <a:ext uri="{FF2B5EF4-FFF2-40B4-BE49-F238E27FC236}">
                <a16:creationId xmlns:a16="http://schemas.microsoft.com/office/drawing/2014/main" xmlns="" id="{F33E2156-F41F-4E93-A8E0-B5B48DC7A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3" y="3619500"/>
            <a:ext cx="1219200" cy="700088"/>
          </a:xfrm>
          <a:prstGeom prst="wedgeRectCallout">
            <a:avLst>
              <a:gd name="adj1" fmla="val -102356"/>
              <a:gd name="adj2" fmla="val 163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按来源类型筛选</a:t>
            </a:r>
          </a:p>
        </p:txBody>
      </p:sp>
      <p:sp>
        <p:nvSpPr>
          <p:cNvPr id="128009" name="Speech Bubble: Rectangle 12">
            <a:extLst>
              <a:ext uri="{FF2B5EF4-FFF2-40B4-BE49-F238E27FC236}">
                <a16:creationId xmlns:a16="http://schemas.microsoft.com/office/drawing/2014/main" xmlns="" id="{EF2AD434-257E-4211-A090-AFF1C64F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5181600"/>
            <a:ext cx="1447800" cy="493713"/>
          </a:xfrm>
          <a:prstGeom prst="wedgeRectCallout">
            <a:avLst>
              <a:gd name="adj1" fmla="val -102356"/>
              <a:gd name="adj2" fmla="val 163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其他筛选条件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9">
            <a:extLst>
              <a:ext uri="{FF2B5EF4-FFF2-40B4-BE49-F238E27FC236}">
                <a16:creationId xmlns:a16="http://schemas.microsoft.com/office/drawing/2014/main" xmlns="" id="{EFA127A0-FCB3-4BB6-BE88-8B189687E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4">
            <a:extLst>
              <a:ext uri="{FF2B5EF4-FFF2-40B4-BE49-F238E27FC236}">
                <a16:creationId xmlns:a16="http://schemas.microsoft.com/office/drawing/2014/main" xmlns="" id="{DE6ED981-01BF-48B4-A891-A3E9037CD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858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aseline="-25000"/>
          </a:p>
        </p:txBody>
      </p:sp>
      <p:sp>
        <p:nvSpPr>
          <p:cNvPr id="129028" name="Speech Bubble: Rectangle 8">
            <a:extLst>
              <a:ext uri="{FF2B5EF4-FFF2-40B4-BE49-F238E27FC236}">
                <a16:creationId xmlns:a16="http://schemas.microsoft.com/office/drawing/2014/main" xmlns="" id="{96F862EC-85F6-4062-BB92-767509982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19125"/>
            <a:ext cx="1225550" cy="409575"/>
          </a:xfrm>
          <a:prstGeom prst="wedgeRectCallout">
            <a:avLst>
              <a:gd name="adj1" fmla="val 145898"/>
              <a:gd name="adj2" fmla="val -10683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检索结果</a:t>
            </a:r>
          </a:p>
        </p:txBody>
      </p:sp>
      <p:sp>
        <p:nvSpPr>
          <p:cNvPr id="129029" name="Speech Bubble: Rectangle 10">
            <a:extLst>
              <a:ext uri="{FF2B5EF4-FFF2-40B4-BE49-F238E27FC236}">
                <a16:creationId xmlns:a16="http://schemas.microsoft.com/office/drawing/2014/main" xmlns="" id="{8A24949C-B690-49E8-892F-110C7C3C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1538" y="577850"/>
            <a:ext cx="1036637" cy="450850"/>
          </a:xfrm>
          <a:prstGeom prst="wedgeRectCallout">
            <a:avLst>
              <a:gd name="adj1" fmla="val 77903"/>
              <a:gd name="adj2" fmla="val -10935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结果排序</a:t>
            </a:r>
          </a:p>
        </p:txBody>
      </p:sp>
      <p:sp>
        <p:nvSpPr>
          <p:cNvPr id="129030" name="Speech Bubble: Rectangle 12">
            <a:extLst>
              <a:ext uri="{FF2B5EF4-FFF2-40B4-BE49-F238E27FC236}">
                <a16:creationId xmlns:a16="http://schemas.microsoft.com/office/drawing/2014/main" xmlns="" id="{3F244A9B-9382-438A-8A41-0B298EB04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524000"/>
            <a:ext cx="2500313" cy="3162300"/>
          </a:xfrm>
          <a:prstGeom prst="wedgeRectCallout">
            <a:avLst>
              <a:gd name="adj1" fmla="val -11398"/>
              <a:gd name="adj2" fmla="val -8549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共享至文件夹</a:t>
            </a:r>
            <a:r>
              <a:rPr lang="en-US" altLang="zh-CN" sz="2400" baseline="-25000">
                <a:solidFill>
                  <a:schemeClr val="bg1"/>
                </a:solidFill>
              </a:rPr>
              <a:t>/</a:t>
            </a:r>
            <a:r>
              <a:rPr lang="zh-CN" altLang="en-US" sz="2400" baseline="-25000">
                <a:solidFill>
                  <a:schemeClr val="bg1"/>
                </a:solidFill>
              </a:rPr>
              <a:t>邮件</a:t>
            </a:r>
            <a:r>
              <a:rPr lang="en-US" altLang="zh-CN" sz="2400" baseline="-25000">
                <a:solidFill>
                  <a:schemeClr val="bg1"/>
                </a:solidFill>
              </a:rPr>
              <a:t>/</a:t>
            </a:r>
            <a:r>
              <a:rPr lang="zh-CN" altLang="en-US" sz="2400" baseline="-25000">
                <a:solidFill>
                  <a:schemeClr val="bg1"/>
                </a:solidFill>
              </a:rPr>
              <a:t>永久链接</a:t>
            </a:r>
          </a:p>
        </p:txBody>
      </p:sp>
      <p:sp>
        <p:nvSpPr>
          <p:cNvPr id="129031" name="Speech Bubble: Rectangle 11">
            <a:extLst>
              <a:ext uri="{FF2B5EF4-FFF2-40B4-BE49-F238E27FC236}">
                <a16:creationId xmlns:a16="http://schemas.microsoft.com/office/drawing/2014/main" xmlns="" id="{C396C224-0186-44F0-9405-C8F937336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1276350"/>
            <a:ext cx="2295525" cy="4400550"/>
          </a:xfrm>
          <a:prstGeom prst="wedgeRectCallout">
            <a:avLst>
              <a:gd name="adj1" fmla="val 85324"/>
              <a:gd name="adj2" fmla="val -7059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控制页面显示方式</a:t>
            </a:r>
          </a:p>
        </p:txBody>
      </p:sp>
      <p:pic>
        <p:nvPicPr>
          <p:cNvPr id="129032" name="Picture 2">
            <a:extLst>
              <a:ext uri="{FF2B5EF4-FFF2-40B4-BE49-F238E27FC236}">
                <a16:creationId xmlns:a16="http://schemas.microsoft.com/office/drawing/2014/main" xmlns="" id="{0E72F3E1-E331-43CF-A0C2-5A78F8BFE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113" y="1647825"/>
            <a:ext cx="21431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Picture 7">
            <a:extLst>
              <a:ext uri="{FF2B5EF4-FFF2-40B4-BE49-F238E27FC236}">
                <a16:creationId xmlns:a16="http://schemas.microsoft.com/office/drawing/2014/main" xmlns="" id="{4348BF21-D5F8-41F4-8B08-05B63FD24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650" y="2128838"/>
            <a:ext cx="24622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>
            <a:extLst>
              <a:ext uri="{FF2B5EF4-FFF2-40B4-BE49-F238E27FC236}">
                <a16:creationId xmlns:a16="http://schemas.microsoft.com/office/drawing/2014/main" xmlns="" id="{982FDBA4-4319-4E97-A201-A425A9C64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4">
            <a:extLst>
              <a:ext uri="{FF2B5EF4-FFF2-40B4-BE49-F238E27FC236}">
                <a16:creationId xmlns:a16="http://schemas.microsoft.com/office/drawing/2014/main" xmlns="" id="{05AC4F07-9D3B-4A24-AA7C-B13849E32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6200"/>
            <a:ext cx="5867400" cy="6781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aseline="-25000"/>
          </a:p>
        </p:txBody>
      </p:sp>
      <p:sp>
        <p:nvSpPr>
          <p:cNvPr id="130052" name="Speech Bubble: Rectangle 10">
            <a:extLst>
              <a:ext uri="{FF2B5EF4-FFF2-40B4-BE49-F238E27FC236}">
                <a16:creationId xmlns:a16="http://schemas.microsoft.com/office/drawing/2014/main" xmlns="" id="{ABBCC78C-A8BB-4F0D-86C7-17E550F98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990600"/>
            <a:ext cx="1600200" cy="457200"/>
          </a:xfrm>
          <a:prstGeom prst="wedgeRectCallout">
            <a:avLst>
              <a:gd name="adj1" fmla="val 65153"/>
              <a:gd name="adj2" fmla="val -10488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查看文章简介</a:t>
            </a:r>
          </a:p>
        </p:txBody>
      </p:sp>
      <p:sp>
        <p:nvSpPr>
          <p:cNvPr id="130053" name="Speech Bubble: Rectangle 11">
            <a:extLst>
              <a:ext uri="{FF2B5EF4-FFF2-40B4-BE49-F238E27FC236}">
                <a16:creationId xmlns:a16="http://schemas.microsoft.com/office/drawing/2014/main" xmlns="" id="{1D758C0B-BEBC-42B5-88E1-066A7E7F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97075"/>
            <a:ext cx="1219200" cy="685800"/>
          </a:xfrm>
          <a:prstGeom prst="wedgeRectCallout">
            <a:avLst>
              <a:gd name="adj1" fmla="val -22343"/>
              <a:gd name="adj2" fmla="val -23458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将文章添加到文件夹</a:t>
            </a:r>
          </a:p>
        </p:txBody>
      </p:sp>
      <p:sp>
        <p:nvSpPr>
          <p:cNvPr id="130054" name="Speech Bubble: Rectangle 10">
            <a:extLst>
              <a:ext uri="{FF2B5EF4-FFF2-40B4-BE49-F238E27FC236}">
                <a16:creationId xmlns:a16="http://schemas.microsoft.com/office/drawing/2014/main" xmlns="" id="{1E94B5F2-C485-4F50-8526-C852FF7AE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73213"/>
            <a:ext cx="1295400" cy="712787"/>
          </a:xfrm>
          <a:prstGeom prst="wedgeRectCallout">
            <a:avLst>
              <a:gd name="adj1" fmla="val 22296"/>
              <a:gd name="adj2" fmla="val -16944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点击查看文章详细信息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Content Placeholder 2">
            <a:extLst>
              <a:ext uri="{FF2B5EF4-FFF2-40B4-BE49-F238E27FC236}">
                <a16:creationId xmlns:a16="http://schemas.microsoft.com/office/drawing/2014/main" xmlns="" id="{AC2EC0D2-AB93-463E-A263-5E0A0881E3E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Tx/>
              <a:buNone/>
            </a:pPr>
            <a:r>
              <a:rPr lang="zh-CN" altLang="en-US" b="1">
                <a:solidFill>
                  <a:schemeClr val="tx2"/>
                </a:solidFill>
                <a:ea typeface="宋体" panose="02010600030101010101" pitchFamily="2" charset="-122"/>
              </a:rPr>
              <a:t>第一部分： 数据库内容介绍</a:t>
            </a:r>
            <a:endParaRPr lang="en-US" altLang="zh-CN" b="1">
              <a:solidFill>
                <a:schemeClr val="tx2"/>
              </a:solidFill>
              <a:ea typeface="宋体" panose="02010600030101010101" pitchFamily="2" charset="-122"/>
            </a:endParaRPr>
          </a:p>
          <a:p>
            <a:pPr marL="0" indent="0" algn="ctr">
              <a:buFontTx/>
              <a:buNone/>
            </a:pPr>
            <a:r>
              <a:rPr lang="en-AU" altLang="zh-CN">
                <a:ea typeface="宋体" panose="02010600030101010101" pitchFamily="2" charset="-122"/>
              </a:rPr>
              <a:t>Introduction of Database Content</a:t>
            </a:r>
          </a:p>
          <a:p>
            <a:pPr marL="0" indent="0" algn="ctr">
              <a:buFontTx/>
              <a:buNone/>
            </a:pPr>
            <a:endParaRPr lang="en-AU" altLang="zh-CN">
              <a:ea typeface="宋体" panose="02010600030101010101" pitchFamily="2" charset="-122"/>
            </a:endParaRPr>
          </a:p>
          <a:p>
            <a:pPr marL="0" indent="0" algn="ctr">
              <a:buFontTx/>
              <a:buNone/>
            </a:pPr>
            <a:r>
              <a:rPr lang="zh-CN" altLang="en-US">
                <a:ea typeface="宋体" panose="02010600030101010101" pitchFamily="2" charset="-122"/>
              </a:rPr>
              <a:t>网址链接</a:t>
            </a:r>
          </a:p>
        </p:txBody>
      </p:sp>
      <p:sp>
        <p:nvSpPr>
          <p:cNvPr id="115715" name="文本框 2">
            <a:extLst>
              <a:ext uri="{FF2B5EF4-FFF2-40B4-BE49-F238E27FC236}">
                <a16:creationId xmlns:a16="http://schemas.microsoft.com/office/drawing/2014/main" xmlns="" id="{DC528613-8576-4F24-BDEF-4B5B00635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685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2"/>
              </a:rPr>
              <a:t>Academic Search Premier </a:t>
            </a:r>
            <a:r>
              <a:rPr lang="zh-TW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2"/>
              </a:rPr>
              <a:t>（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2"/>
              </a:rPr>
              <a:t>ASP</a:t>
            </a:r>
            <a:r>
              <a:rPr lang="zh-TW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2"/>
              </a:rPr>
              <a:t>） 综合学科参考类全文数据库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5716" name="文本框 10">
            <a:extLst>
              <a:ext uri="{FF2B5EF4-FFF2-40B4-BE49-F238E27FC236}">
                <a16:creationId xmlns:a16="http://schemas.microsoft.com/office/drawing/2014/main" xmlns="" id="{0366553E-6771-4D48-899E-497323348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01720"/>
            <a:ext cx="548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highlight>
                  <a:srgbClr val="FFFF00"/>
                </a:highlight>
                <a:hlinkClick r:id="rId3"/>
              </a:rPr>
              <a:t>Business Source Premier(BSP)</a:t>
            </a:r>
            <a:r>
              <a:rPr lang="zh-CN" altLang="en-US" b="1" dirty="0">
                <a:highlight>
                  <a:srgbClr val="FFFF00"/>
                </a:highlight>
                <a:hlinkClick r:id="rId3"/>
              </a:rPr>
              <a:t>商管财经全文数据库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">
            <a:extLst>
              <a:ext uri="{FF2B5EF4-FFF2-40B4-BE49-F238E27FC236}">
                <a16:creationId xmlns:a16="http://schemas.microsoft.com/office/drawing/2014/main" xmlns="" id="{5EB50B6A-67AE-466D-BDEA-EADCDE06E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0288"/>
            <a:ext cx="9144000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Speech Bubble: Rectangle 5">
            <a:extLst>
              <a:ext uri="{FF2B5EF4-FFF2-40B4-BE49-F238E27FC236}">
                <a16:creationId xmlns:a16="http://schemas.microsoft.com/office/drawing/2014/main" xmlns="" id="{923ACB7E-FF7D-4FFE-AD9B-7A6CA503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8438"/>
            <a:ext cx="1066800" cy="457200"/>
          </a:xfrm>
          <a:prstGeom prst="wedgeRectCallout">
            <a:avLst>
              <a:gd name="adj1" fmla="val -16472"/>
              <a:gd name="adj2" fmla="val 4081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查看文章</a:t>
            </a:r>
          </a:p>
        </p:txBody>
      </p:sp>
      <p:sp>
        <p:nvSpPr>
          <p:cNvPr id="131076" name="Rectangle 6">
            <a:extLst>
              <a:ext uri="{FF2B5EF4-FFF2-40B4-BE49-F238E27FC236}">
                <a16:creationId xmlns:a16="http://schemas.microsoft.com/office/drawing/2014/main" xmlns="" id="{4064AF4B-8A84-48BB-81EA-264D8F3C2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1697038"/>
            <a:ext cx="577850" cy="305117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aseline="-25000"/>
          </a:p>
        </p:txBody>
      </p:sp>
      <p:sp>
        <p:nvSpPr>
          <p:cNvPr id="131077" name="Speech Bubble: Rectangle 7">
            <a:extLst>
              <a:ext uri="{FF2B5EF4-FFF2-40B4-BE49-F238E27FC236}">
                <a16:creationId xmlns:a16="http://schemas.microsoft.com/office/drawing/2014/main" xmlns="" id="{7B20B095-12C8-4EE0-AE61-118554109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3697288"/>
            <a:ext cx="1282700" cy="819150"/>
          </a:xfrm>
          <a:prstGeom prst="wedgeRectCallout">
            <a:avLst>
              <a:gd name="adj1" fmla="val 76671"/>
              <a:gd name="adj2" fmla="val -2427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文章信息（字段相关）</a:t>
            </a:r>
          </a:p>
        </p:txBody>
      </p:sp>
      <p:sp>
        <p:nvSpPr>
          <p:cNvPr id="131078" name="Speech Bubble: Rectangle 8">
            <a:extLst>
              <a:ext uri="{FF2B5EF4-FFF2-40B4-BE49-F238E27FC236}">
                <a16:creationId xmlns:a16="http://schemas.microsoft.com/office/drawing/2014/main" xmlns="" id="{08095A85-EBA8-4019-9BA4-93688A416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938" y="4527550"/>
            <a:ext cx="1066800" cy="457200"/>
          </a:xfrm>
          <a:prstGeom prst="wedgeRectCallout">
            <a:avLst>
              <a:gd name="adj1" fmla="val 120389"/>
              <a:gd name="adj2" fmla="val -1657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文章翻译</a:t>
            </a:r>
          </a:p>
        </p:txBody>
      </p:sp>
      <p:sp>
        <p:nvSpPr>
          <p:cNvPr id="131079" name="Speech Bubble: Rectangle 9">
            <a:extLst>
              <a:ext uri="{FF2B5EF4-FFF2-40B4-BE49-F238E27FC236}">
                <a16:creationId xmlns:a16="http://schemas.microsoft.com/office/drawing/2014/main" xmlns="" id="{3179F3B4-4626-4836-A698-B41AD1E01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3903663"/>
            <a:ext cx="3162300" cy="457200"/>
          </a:xfrm>
          <a:prstGeom prst="wedgeRectCallout">
            <a:avLst>
              <a:gd name="adj1" fmla="val 74370"/>
              <a:gd name="adj2" fmla="val 4391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英音</a:t>
            </a:r>
            <a:r>
              <a:rPr lang="en-US" altLang="zh-CN" sz="2400" baseline="-25000">
                <a:solidFill>
                  <a:schemeClr val="bg1"/>
                </a:solidFill>
              </a:rPr>
              <a:t>/</a:t>
            </a:r>
            <a:r>
              <a:rPr lang="zh-CN" altLang="en-US" sz="2400" baseline="-25000">
                <a:solidFill>
                  <a:schemeClr val="bg1"/>
                </a:solidFill>
              </a:rPr>
              <a:t>美音</a:t>
            </a:r>
            <a:r>
              <a:rPr lang="en-US" altLang="zh-CN" sz="2400" baseline="-25000">
                <a:solidFill>
                  <a:schemeClr val="bg1"/>
                </a:solidFill>
              </a:rPr>
              <a:t>/</a:t>
            </a:r>
            <a:r>
              <a:rPr lang="zh-CN" altLang="en-US" sz="2400" baseline="-25000">
                <a:solidFill>
                  <a:schemeClr val="bg1"/>
                </a:solidFill>
              </a:rPr>
              <a:t>澳大利亚口音朗读原文</a:t>
            </a:r>
          </a:p>
        </p:txBody>
      </p:sp>
      <p:sp>
        <p:nvSpPr>
          <p:cNvPr id="131080" name="Speech Bubble: Rectangle 10">
            <a:extLst>
              <a:ext uri="{FF2B5EF4-FFF2-40B4-BE49-F238E27FC236}">
                <a16:creationId xmlns:a16="http://schemas.microsoft.com/office/drawing/2014/main" xmlns="" id="{FB94285E-812C-40DB-ACD4-8E49F550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2650" y="2998788"/>
            <a:ext cx="2895600" cy="457200"/>
          </a:xfrm>
          <a:prstGeom prst="wedgeRectCallout">
            <a:avLst>
              <a:gd name="adj1" fmla="val 76671"/>
              <a:gd name="adj2" fmla="val -2427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可导出至常用文献管理工具中</a:t>
            </a:r>
          </a:p>
        </p:txBody>
      </p:sp>
      <p:sp>
        <p:nvSpPr>
          <p:cNvPr id="131081" name="Speech Bubble: Rectangle 11">
            <a:extLst>
              <a:ext uri="{FF2B5EF4-FFF2-40B4-BE49-F238E27FC236}">
                <a16:creationId xmlns:a16="http://schemas.microsoft.com/office/drawing/2014/main" xmlns="" id="{C195BA72-15F1-406C-9383-283CF2623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2093913"/>
            <a:ext cx="1790700" cy="919162"/>
          </a:xfrm>
          <a:prstGeom prst="wedgeRectCallout">
            <a:avLst>
              <a:gd name="adj1" fmla="val 97269"/>
              <a:gd name="adj2" fmla="val 2999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aseline="-25000">
                <a:solidFill>
                  <a:schemeClr val="bg1"/>
                </a:solidFill>
              </a:rPr>
              <a:t>9</a:t>
            </a:r>
            <a:r>
              <a:rPr lang="zh-CN" altLang="en-US" sz="2400" baseline="-25000">
                <a:solidFill>
                  <a:schemeClr val="bg1"/>
                </a:solidFill>
              </a:rPr>
              <a:t>种参考文献格式，可复制粘贴到参考文献列表中</a:t>
            </a:r>
          </a:p>
        </p:txBody>
      </p:sp>
      <p:sp>
        <p:nvSpPr>
          <p:cNvPr id="131082" name="Speech Bubble: Rectangle 12">
            <a:extLst>
              <a:ext uri="{FF2B5EF4-FFF2-40B4-BE49-F238E27FC236}">
                <a16:creationId xmlns:a16="http://schemas.microsoft.com/office/drawing/2014/main" xmlns="" id="{689B92F2-2378-42BD-A816-B378E1194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75" y="903288"/>
            <a:ext cx="1447800" cy="457200"/>
          </a:xfrm>
          <a:prstGeom prst="wedgeRectCallout">
            <a:avLst>
              <a:gd name="adj1" fmla="val 83315"/>
              <a:gd name="adj2" fmla="val 6720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保存到文件夹</a:t>
            </a:r>
          </a:p>
        </p:txBody>
      </p:sp>
      <p:sp>
        <p:nvSpPr>
          <p:cNvPr id="131083" name="Speech Bubble: Rectangle 13">
            <a:extLst>
              <a:ext uri="{FF2B5EF4-FFF2-40B4-BE49-F238E27FC236}">
                <a16:creationId xmlns:a16="http://schemas.microsoft.com/office/drawing/2014/main" xmlns="" id="{75E2E23C-662F-4353-A9AB-878FFC017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2093913"/>
            <a:ext cx="1066800" cy="457200"/>
          </a:xfrm>
          <a:prstGeom prst="wedgeRectCallout">
            <a:avLst>
              <a:gd name="adj1" fmla="val -15352"/>
              <a:gd name="adj2" fmla="val -7120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查看全文</a:t>
            </a:r>
          </a:p>
        </p:txBody>
      </p:sp>
      <p:sp>
        <p:nvSpPr>
          <p:cNvPr id="131084" name="Speech Bubble: Rectangle 14">
            <a:extLst>
              <a:ext uri="{FF2B5EF4-FFF2-40B4-BE49-F238E27FC236}">
                <a16:creationId xmlns:a16="http://schemas.microsoft.com/office/drawing/2014/main" xmlns="" id="{0E880409-E000-45FF-A800-5A487EE3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989013"/>
            <a:ext cx="1219200" cy="715962"/>
          </a:xfrm>
          <a:prstGeom prst="wedgeRectCallout">
            <a:avLst>
              <a:gd name="adj1" fmla="val -72333"/>
              <a:gd name="adj2" fmla="val 6057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rgbClr val="FF0000"/>
                </a:solidFill>
              </a:rPr>
              <a:t>独有朗读和翻译功能</a:t>
            </a:r>
          </a:p>
        </p:txBody>
      </p:sp>
      <p:sp>
        <p:nvSpPr>
          <p:cNvPr id="131085" name="TextBox 2">
            <a:extLst>
              <a:ext uri="{FF2B5EF4-FFF2-40B4-BE49-F238E27FC236}">
                <a16:creationId xmlns:a16="http://schemas.microsoft.com/office/drawing/2014/main" xmlns="" id="{0EA18DA7-AFE0-44BB-A593-5CE39F00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5561013"/>
            <a:ext cx="598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进入一篇文章查阅全文，利用右侧工具栏实现各个功能</a:t>
            </a:r>
          </a:p>
        </p:txBody>
      </p:sp>
      <p:sp>
        <p:nvSpPr>
          <p:cNvPr id="131086" name="TextBox 2">
            <a:extLst>
              <a:ext uri="{FF2B5EF4-FFF2-40B4-BE49-F238E27FC236}">
                <a16:creationId xmlns:a16="http://schemas.microsoft.com/office/drawing/2014/main" xmlns="" id="{22CD17FE-7C76-4CC9-A026-56B7DFB03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919788"/>
            <a:ext cx="876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若该文章有</a:t>
            </a:r>
            <a:r>
              <a:rPr lang="en-US" altLang="zh-CN">
                <a:solidFill>
                  <a:srgbClr val="000000"/>
                </a:solidFill>
              </a:rPr>
              <a:t>HTML</a:t>
            </a:r>
            <a:r>
              <a:rPr lang="zh-CN" altLang="en-US">
                <a:solidFill>
                  <a:srgbClr val="000000"/>
                </a:solidFill>
              </a:rPr>
              <a:t>格式，可以实现翻译功能，并有朗读功能，可选择不同国家口音。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3">
            <a:extLst>
              <a:ext uri="{FF2B5EF4-FFF2-40B4-BE49-F238E27FC236}">
                <a16:creationId xmlns:a16="http://schemas.microsoft.com/office/drawing/2014/main" xmlns="" id="{F437A1D1-FA8B-4AD0-8844-CE09906EEF1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057400"/>
            <a:ext cx="8007350" cy="2622550"/>
            <a:chOff x="210879" y="2703577"/>
            <a:chExt cx="8007762" cy="2622685"/>
          </a:xfrm>
        </p:grpSpPr>
        <p:pic>
          <p:nvPicPr>
            <p:cNvPr id="132100" name="Picture 2">
              <a:extLst>
                <a:ext uri="{FF2B5EF4-FFF2-40B4-BE49-F238E27FC236}">
                  <a16:creationId xmlns:a16="http://schemas.microsoft.com/office/drawing/2014/main" xmlns="" id="{5F9221E6-E90A-4DCF-8F1F-C0B21270F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79" y="2703577"/>
              <a:ext cx="8007762" cy="2622685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1" name="Speech Bubble: Rectangle 5">
              <a:extLst>
                <a:ext uri="{FF2B5EF4-FFF2-40B4-BE49-F238E27FC236}">
                  <a16:creationId xmlns:a16="http://schemas.microsoft.com/office/drawing/2014/main" xmlns="" id="{B5D995A9-7536-4DCC-ADC7-C921D0E83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049" y="3227229"/>
              <a:ext cx="1347751" cy="811371"/>
            </a:xfrm>
            <a:prstGeom prst="wedgeRectCallout">
              <a:avLst>
                <a:gd name="adj1" fmla="val -25759"/>
                <a:gd name="adj2" fmla="val 104648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aseline="-25000">
                  <a:solidFill>
                    <a:schemeClr val="bg1"/>
                  </a:solidFill>
                </a:rPr>
                <a:t>三种不同口音，可下载</a:t>
              </a:r>
            </a:p>
          </p:txBody>
        </p:sp>
      </p:grpSp>
      <p:sp>
        <p:nvSpPr>
          <p:cNvPr id="132099" name="TextBox 2">
            <a:extLst>
              <a:ext uri="{FF2B5EF4-FFF2-40B4-BE49-F238E27FC236}">
                <a16:creationId xmlns:a16="http://schemas.microsoft.com/office/drawing/2014/main" xmlns="" id="{5688FF24-9D6D-4CE0-B27C-030ADB8E8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5102225"/>
            <a:ext cx="876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</a:rPr>
              <a:t>若该文章有</a:t>
            </a:r>
            <a:r>
              <a:rPr lang="en-US" altLang="zh-CN">
                <a:solidFill>
                  <a:srgbClr val="000000"/>
                </a:solidFill>
              </a:rPr>
              <a:t>HTML</a:t>
            </a:r>
            <a:r>
              <a:rPr lang="zh-CN" altLang="en-US">
                <a:solidFill>
                  <a:srgbClr val="000000"/>
                </a:solidFill>
              </a:rPr>
              <a:t>格式，可以实现翻译功能，并有朗读功能，可选择不同国家口音。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>
            <a:extLst>
              <a:ext uri="{FF2B5EF4-FFF2-40B4-BE49-F238E27FC236}">
                <a16:creationId xmlns:a16="http://schemas.microsoft.com/office/drawing/2014/main" xmlns="" id="{A6F8FFD1-5BFE-42B4-BC22-12F902C28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3" y="1200150"/>
            <a:ext cx="6858000" cy="571500"/>
          </a:xfrm>
        </p:spPr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如何检索</a:t>
            </a:r>
            <a:r>
              <a:rPr lang="en-US" altLang="zh-CN">
                <a:ea typeface="宋体" panose="02010600030101010101" pitchFamily="2" charset="-122"/>
              </a:rPr>
              <a:t>HTML</a:t>
            </a:r>
            <a:r>
              <a:rPr lang="zh-CN" altLang="en-US">
                <a:ea typeface="宋体" panose="02010600030101010101" pitchFamily="2" charset="-122"/>
              </a:rPr>
              <a:t>格式文献？</a:t>
            </a:r>
            <a:endParaRPr lang="en-US" altLang="en-US"/>
          </a:p>
        </p:txBody>
      </p:sp>
      <p:sp>
        <p:nvSpPr>
          <p:cNvPr id="131075" name="TextBox 5">
            <a:extLst>
              <a:ext uri="{FF2B5EF4-FFF2-40B4-BE49-F238E27FC236}">
                <a16:creationId xmlns:a16="http://schemas.microsoft.com/office/drawing/2014/main" xmlns="" id="{A2AC15A0-D85B-40C1-877F-94018DDB1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4338" y="2171700"/>
            <a:ext cx="621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输入公式：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keyword and FM T 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可以检索到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HTML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格式文献，实现全文翻译及在线朗读功能，注意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PDF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文章无此功能。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2D2DAA0-EBFA-4314-9394-ED3A7199C31D}"/>
              </a:ext>
            </a:extLst>
          </p:cNvPr>
          <p:cNvSpPr txBox="1">
            <a:spLocks/>
          </p:cNvSpPr>
          <p:nvPr/>
        </p:nvSpPr>
        <p:spPr bwMode="auto">
          <a:xfrm>
            <a:off x="1200150" y="3216275"/>
            <a:ext cx="685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76092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CN" altLang="en-US" kern="0">
                <a:ea typeface="宋体" panose="02010600030101010101" pitchFamily="2" charset="-122"/>
              </a:rPr>
              <a:t>如何检索最近一周发表的文献？</a:t>
            </a:r>
            <a:endParaRPr lang="en-US" altLang="en-US" kern="0" dirty="0"/>
          </a:p>
        </p:txBody>
      </p:sp>
      <p:sp>
        <p:nvSpPr>
          <p:cNvPr id="131077" name="TextBox 5">
            <a:extLst>
              <a:ext uri="{FF2B5EF4-FFF2-40B4-BE49-F238E27FC236}">
                <a16:creationId xmlns:a16="http://schemas.microsoft.com/office/drawing/2014/main" xmlns="" id="{81A9619E-67DE-4FC0-9EBE-121A2920B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73513"/>
            <a:ext cx="653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输入公式：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DT 7 and keyword 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可以检索到最近</a:t>
            </a:r>
            <a:r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7</a:t>
            </a:r>
            <a:r>
              <a:rPr lang="zh-CN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天发表的文献</a:t>
            </a: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。</a:t>
            </a:r>
            <a:endParaRPr lang="en-US" altLang="en-US" b="1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1EA691E-467D-464E-8B7D-1AD11EBA4B1D}"/>
              </a:ext>
            </a:extLst>
          </p:cNvPr>
          <p:cNvGrpSpPr>
            <a:grpSpLocks/>
          </p:cNvGrpSpPr>
          <p:nvPr/>
        </p:nvGrpSpPr>
        <p:grpSpPr bwMode="auto">
          <a:xfrm>
            <a:off x="862013" y="0"/>
            <a:ext cx="7275512" cy="6858000"/>
            <a:chOff x="862013" y="0"/>
            <a:chExt cx="7275513" cy="6858000"/>
          </a:xfrm>
        </p:grpSpPr>
        <p:grpSp>
          <p:nvGrpSpPr>
            <p:cNvPr id="133127" name="Group 4">
              <a:extLst>
                <a:ext uri="{FF2B5EF4-FFF2-40B4-BE49-F238E27FC236}">
                  <a16:creationId xmlns:a16="http://schemas.microsoft.com/office/drawing/2014/main" xmlns="" id="{8FEB1BC7-03E5-42DB-ABDF-2D3E68A56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2013" y="0"/>
              <a:ext cx="7275513" cy="6858000"/>
              <a:chOff x="934495" y="0"/>
              <a:chExt cx="7275010" cy="6858000"/>
            </a:xfrm>
          </p:grpSpPr>
          <p:pic>
            <p:nvPicPr>
              <p:cNvPr id="133129" name="Picture 1">
                <a:extLst>
                  <a:ext uri="{FF2B5EF4-FFF2-40B4-BE49-F238E27FC236}">
                    <a16:creationId xmlns:a16="http://schemas.microsoft.com/office/drawing/2014/main" xmlns="" id="{4AA480E0-5161-42E2-AA33-8B2A0F702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4495" y="0"/>
                <a:ext cx="727501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130" name="Flowchart: Process 3">
                <a:extLst>
                  <a:ext uri="{FF2B5EF4-FFF2-40B4-BE49-F238E27FC236}">
                    <a16:creationId xmlns:a16="http://schemas.microsoft.com/office/drawing/2014/main" xmlns="" id="{F7BCB4C5-CE2E-43A5-A848-0D65F7F69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4338" y="228600"/>
                <a:ext cx="1135062" cy="228600"/>
              </a:xfrm>
              <a:prstGeom prst="flowChartProcess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aseline="-25000"/>
              </a:p>
            </p:txBody>
          </p:sp>
          <p:sp>
            <p:nvSpPr>
              <p:cNvPr id="133131" name="Flowchart: Process 15">
                <a:extLst>
                  <a:ext uri="{FF2B5EF4-FFF2-40B4-BE49-F238E27FC236}">
                    <a16:creationId xmlns:a16="http://schemas.microsoft.com/office/drawing/2014/main" xmlns="" id="{DB59D727-892F-4051-BCC8-0CA420A5F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2628900"/>
                <a:ext cx="1600200" cy="228600"/>
              </a:xfrm>
              <a:prstGeom prst="flowChartProcess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aseline="-25000"/>
              </a:p>
            </p:txBody>
          </p:sp>
        </p:grpSp>
        <p:sp>
          <p:nvSpPr>
            <p:cNvPr id="10" name="Speech Bubble: Rectangle 10">
              <a:extLst>
                <a:ext uri="{FF2B5EF4-FFF2-40B4-BE49-F238E27FC236}">
                  <a16:creationId xmlns:a16="http://schemas.microsoft.com/office/drawing/2014/main" xmlns="" id="{4BCEC408-D243-40C5-A6E6-4E18EA8ED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1" y="3221038"/>
              <a:ext cx="1409700" cy="944562"/>
            </a:xfrm>
            <a:prstGeom prst="wedgeRectCallout">
              <a:avLst>
                <a:gd name="adj1" fmla="val -135618"/>
                <a:gd name="adj2" fmla="val -9671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baseline="-25000" dirty="0">
                  <a:solidFill>
                    <a:schemeClr val="bg1"/>
                  </a:solidFill>
                  <a:latin typeface="宋体" panose="02010600030101010101" pitchFamily="2" charset="-122"/>
                </a:rPr>
                <a:t>检索结果中均含有</a:t>
              </a:r>
              <a:r>
                <a:rPr lang="en-US" altLang="zh-CN" sz="2400" kern="0" baseline="-25000" dirty="0">
                  <a:solidFill>
                    <a:schemeClr val="bg1"/>
                  </a:solidFill>
                  <a:latin typeface="宋体" panose="02010600030101010101" pitchFamily="2" charset="-122"/>
                </a:rPr>
                <a:t>HTML</a:t>
              </a:r>
              <a:r>
                <a:rPr lang="zh-CN" altLang="en-US" sz="2400" kern="0" baseline="-25000" dirty="0">
                  <a:solidFill>
                    <a:schemeClr val="bg1"/>
                  </a:solidFill>
                  <a:latin typeface="宋体" panose="02010600030101010101" pitchFamily="2" charset="-122"/>
                </a:rPr>
                <a:t>格式的全文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>
            <a:extLst>
              <a:ext uri="{FF2B5EF4-FFF2-40B4-BE49-F238E27FC236}">
                <a16:creationId xmlns:a16="http://schemas.microsoft.com/office/drawing/2014/main" xmlns="" id="{EE1A3727-53CA-48CD-A842-0EB61E37E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新建文件夹</a:t>
            </a:r>
          </a:p>
        </p:txBody>
      </p:sp>
      <p:sp>
        <p:nvSpPr>
          <p:cNvPr id="120835" name="Content Placeholder 2">
            <a:extLst>
              <a:ext uri="{FF2B5EF4-FFF2-40B4-BE49-F238E27FC236}">
                <a16:creationId xmlns:a16="http://schemas.microsoft.com/office/drawing/2014/main" xmlns="" id="{CC2BD5A0-1972-4173-BE27-4CBCCB6A7FC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0" y="2362200"/>
            <a:ext cx="6700838" cy="16891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</a:rPr>
              <a:t>可免费注册个人文件夹</a:t>
            </a:r>
            <a:endParaRPr lang="en-US" altLang="zh-CN" sz="20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</a:rPr>
              <a:t>可长期保存个人检索到的文章、图书、视频等内容，还可以订阅期刊或检索提醒，新建或分享文件夹。</a:t>
            </a:r>
            <a:endParaRPr lang="en-US" altLang="zh-CN" sz="200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等线" panose="02010600030101010101" pitchFamily="2" charset="-122"/>
                <a:ea typeface="等线" panose="02010600030101010101" pitchFamily="2" charset="-122"/>
              </a:rPr>
              <a:t>点击右上角“登录”，先创建文件夹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D4E6A8-3C15-461D-BEC1-B18A235D7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33"/>
          <a:stretch>
            <a:fillRect/>
          </a:stretch>
        </p:blipFill>
        <p:spPr bwMode="auto">
          <a:xfrm>
            <a:off x="609600" y="1066800"/>
            <a:ext cx="79248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peech Bubble: Rectangle 5">
            <a:extLst>
              <a:ext uri="{FF2B5EF4-FFF2-40B4-BE49-F238E27FC236}">
                <a16:creationId xmlns:a16="http://schemas.microsoft.com/office/drawing/2014/main" xmlns="" id="{24DCC73A-A5B0-40D9-A82B-2CB5BA13C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343400"/>
            <a:ext cx="2057400" cy="990600"/>
          </a:xfrm>
          <a:prstGeom prst="wedgeRectCallout">
            <a:avLst>
              <a:gd name="adj1" fmla="val -84801"/>
              <a:gd name="adj2" fmla="val -10962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baseline="-25000">
                <a:solidFill>
                  <a:schemeClr val="bg1"/>
                </a:solidFill>
              </a:rPr>
              <a:t>注：密码要求为大小写字母，阿拉伯数字，特殊符号组合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>
            <a:extLst>
              <a:ext uri="{FF2B5EF4-FFF2-40B4-BE49-F238E27FC236}">
                <a16:creationId xmlns:a16="http://schemas.microsoft.com/office/drawing/2014/main" xmlns="" id="{4AE7FB50-9533-4DB1-905A-2FDBA892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34"/>
          <a:stretch>
            <a:fillRect/>
          </a:stretch>
        </p:blipFill>
        <p:spPr bwMode="auto">
          <a:xfrm>
            <a:off x="-3175" y="233363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Speech Bubble: Rectangle 4">
            <a:extLst>
              <a:ext uri="{FF2B5EF4-FFF2-40B4-BE49-F238E27FC236}">
                <a16:creationId xmlns:a16="http://schemas.microsoft.com/office/drawing/2014/main" xmlns="" id="{CCCFCB0F-6F38-421B-8D63-886537B3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6050" y="728663"/>
            <a:ext cx="3352800" cy="457200"/>
          </a:xfrm>
          <a:prstGeom prst="wedgeRectCallout">
            <a:avLst>
              <a:gd name="adj1" fmla="val -77157"/>
              <a:gd name="adj2" fmla="val -1750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个人专属文件夹，点击？查看帮助</a:t>
            </a:r>
          </a:p>
        </p:txBody>
      </p:sp>
      <p:sp>
        <p:nvSpPr>
          <p:cNvPr id="138244" name="Speech Bubble: Rectangle 5">
            <a:extLst>
              <a:ext uri="{FF2B5EF4-FFF2-40B4-BE49-F238E27FC236}">
                <a16:creationId xmlns:a16="http://schemas.microsoft.com/office/drawing/2014/main" xmlns="" id="{F3E2DB91-3135-41DF-BA92-09083FF91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0988" y="3062288"/>
            <a:ext cx="1524000" cy="457200"/>
          </a:xfrm>
          <a:prstGeom prst="wedgeRectCallout">
            <a:avLst>
              <a:gd name="adj1" fmla="val -91023"/>
              <a:gd name="adj2" fmla="val -17088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保存内容列表</a:t>
            </a:r>
          </a:p>
        </p:txBody>
      </p:sp>
      <p:sp>
        <p:nvSpPr>
          <p:cNvPr id="138245" name="Speech Bubble: Rectangle 7">
            <a:extLst>
              <a:ext uri="{FF2B5EF4-FFF2-40B4-BE49-F238E27FC236}">
                <a16:creationId xmlns:a16="http://schemas.microsoft.com/office/drawing/2014/main" xmlns="" id="{3D25B144-E82B-4A89-AF1E-9464E721D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" y="5753100"/>
            <a:ext cx="1419225" cy="733425"/>
          </a:xfrm>
          <a:prstGeom prst="wedgeRectCallout">
            <a:avLst>
              <a:gd name="adj1" fmla="val -7023"/>
              <a:gd name="adj2" fmla="val -99356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添加共享文件夹分享文件夹</a:t>
            </a:r>
          </a:p>
        </p:txBody>
      </p:sp>
      <p:sp>
        <p:nvSpPr>
          <p:cNvPr id="138246" name="Rectangle 8">
            <a:extLst>
              <a:ext uri="{FF2B5EF4-FFF2-40B4-BE49-F238E27FC236}">
                <a16:creationId xmlns:a16="http://schemas.microsoft.com/office/drawing/2014/main" xmlns="" id="{E04EE090-7BC0-42D8-AC20-F7067DDC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1538288"/>
            <a:ext cx="990600" cy="3048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aseline="-25000"/>
          </a:p>
        </p:txBody>
      </p:sp>
      <p:sp>
        <p:nvSpPr>
          <p:cNvPr id="138247" name="Speech Bubble: Rectangle 8">
            <a:extLst>
              <a:ext uri="{FF2B5EF4-FFF2-40B4-BE49-F238E27FC236}">
                <a16:creationId xmlns:a16="http://schemas.microsoft.com/office/drawing/2014/main" xmlns="" id="{7A8B8332-78D3-434F-BE0F-8EB351FA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947988"/>
            <a:ext cx="1371600" cy="685800"/>
          </a:xfrm>
          <a:prstGeom prst="wedgeRectCallout">
            <a:avLst>
              <a:gd name="adj1" fmla="val -99356"/>
              <a:gd name="adj2" fmla="val -138278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对保存的内容进行操作</a:t>
            </a:r>
          </a:p>
        </p:txBody>
      </p:sp>
      <p:grpSp>
        <p:nvGrpSpPr>
          <p:cNvPr id="138248" name="Group 3">
            <a:extLst>
              <a:ext uri="{FF2B5EF4-FFF2-40B4-BE49-F238E27FC236}">
                <a16:creationId xmlns:a16="http://schemas.microsoft.com/office/drawing/2014/main" xmlns="" id="{25EF5EEA-65A5-4FEC-8218-B2107FC75B2F}"/>
              </a:ext>
            </a:extLst>
          </p:cNvPr>
          <p:cNvGrpSpPr>
            <a:grpSpLocks/>
          </p:cNvGrpSpPr>
          <p:nvPr/>
        </p:nvGrpSpPr>
        <p:grpSpPr bwMode="auto">
          <a:xfrm>
            <a:off x="2151063" y="4570413"/>
            <a:ext cx="1924050" cy="1549400"/>
            <a:chOff x="2151318" y="4570221"/>
            <a:chExt cx="1924494" cy="1549993"/>
          </a:xfrm>
        </p:grpSpPr>
        <p:sp>
          <p:nvSpPr>
            <p:cNvPr id="138249" name="Speech Bubble: Rectangle 6">
              <a:extLst>
                <a:ext uri="{FF2B5EF4-FFF2-40B4-BE49-F238E27FC236}">
                  <a16:creationId xmlns:a16="http://schemas.microsoft.com/office/drawing/2014/main" xmlns="" id="{DB08C7B8-6AFF-4C1D-9F21-E1D2FD459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1318" y="4570221"/>
              <a:ext cx="1924494" cy="1549993"/>
            </a:xfrm>
            <a:prstGeom prst="wedgeRectCallout">
              <a:avLst>
                <a:gd name="adj1" fmla="val -80218"/>
                <a:gd name="adj2" fmla="val -33093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aseline="-25000">
                  <a:solidFill>
                    <a:schemeClr val="bg1"/>
                  </a:solidFill>
                </a:rPr>
                <a:t>新建文件夹，文件夹可编辑，可共享</a:t>
              </a:r>
            </a:p>
          </p:txBody>
        </p:sp>
        <p:pic>
          <p:nvPicPr>
            <p:cNvPr id="138250" name="Picture 2">
              <a:extLst>
                <a:ext uri="{FF2B5EF4-FFF2-40B4-BE49-F238E27FC236}">
                  <a16:creationId xmlns:a16="http://schemas.microsoft.com/office/drawing/2014/main" xmlns="" id="{D410FEC0-293E-4400-9F0D-9F3C9F372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92" y="5345217"/>
              <a:ext cx="1847945" cy="69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>
            <a:extLst>
              <a:ext uri="{FF2B5EF4-FFF2-40B4-BE49-F238E27FC236}">
                <a16:creationId xmlns:a16="http://schemas.microsoft.com/office/drawing/2014/main" xmlns="" id="{77588ED2-2EEE-461F-A573-E3FA90713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4325"/>
            <a:ext cx="91440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Speech Bubble: Rectangle 5">
            <a:extLst>
              <a:ext uri="{FF2B5EF4-FFF2-40B4-BE49-F238E27FC236}">
                <a16:creationId xmlns:a16="http://schemas.microsoft.com/office/drawing/2014/main" xmlns="" id="{92E576C1-B4B1-4262-89DD-0BF47352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7213"/>
            <a:ext cx="1752600" cy="684212"/>
          </a:xfrm>
          <a:prstGeom prst="wedgeRectCallout">
            <a:avLst>
              <a:gd name="adj1" fmla="val -172671"/>
              <a:gd name="adj2" fmla="val 3265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选择数据库，进入出版物检索</a:t>
            </a:r>
          </a:p>
        </p:txBody>
      </p:sp>
      <p:sp>
        <p:nvSpPr>
          <p:cNvPr id="139268" name="Title 1">
            <a:extLst>
              <a:ext uri="{FF2B5EF4-FFF2-40B4-BE49-F238E27FC236}">
                <a16:creationId xmlns:a16="http://schemas.microsoft.com/office/drawing/2014/main" xmlns="" id="{35E99926-A99B-434E-B6CE-3807B9BA9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出版物检索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>
            <a:extLst>
              <a:ext uri="{FF2B5EF4-FFF2-40B4-BE49-F238E27FC236}">
                <a16:creationId xmlns:a16="http://schemas.microsoft.com/office/drawing/2014/main" xmlns="" id="{026648FD-B1C5-484A-A3A0-FBB6EE3D777D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762000"/>
            <a:ext cx="6502400" cy="5048250"/>
            <a:chOff x="33130" y="609600"/>
            <a:chExt cx="6502734" cy="5048510"/>
          </a:xfrm>
        </p:grpSpPr>
        <p:pic>
          <p:nvPicPr>
            <p:cNvPr id="141316" name="Picture 3">
              <a:extLst>
                <a:ext uri="{FF2B5EF4-FFF2-40B4-BE49-F238E27FC236}">
                  <a16:creationId xmlns:a16="http://schemas.microsoft.com/office/drawing/2014/main" xmlns="" id="{24DA3AA6-4688-4EE6-944F-12709C44C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0" y="609600"/>
              <a:ext cx="6502734" cy="504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7" name="Speech Bubble: Rectangle 5">
              <a:extLst>
                <a:ext uri="{FF2B5EF4-FFF2-40B4-BE49-F238E27FC236}">
                  <a16:creationId xmlns:a16="http://schemas.microsoft.com/office/drawing/2014/main" xmlns="" id="{9FB47DC9-C1B5-4B87-9101-E0FFADAB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4895764"/>
              <a:ext cx="1524000" cy="762346"/>
            </a:xfrm>
            <a:prstGeom prst="wedgeRectCallout">
              <a:avLst>
                <a:gd name="adj1" fmla="val -49014"/>
                <a:gd name="adj2" fmla="val -77519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aseline="-25000">
                  <a:solidFill>
                    <a:schemeClr val="bg1"/>
                  </a:solidFill>
                </a:rPr>
                <a:t>点击刊名，查看详细信息</a:t>
              </a:r>
            </a:p>
          </p:txBody>
        </p:sp>
      </p:grpSp>
      <p:sp>
        <p:nvSpPr>
          <p:cNvPr id="141315" name="Speech Bubble: Rectangle 5">
            <a:extLst>
              <a:ext uri="{FF2B5EF4-FFF2-40B4-BE49-F238E27FC236}">
                <a16:creationId xmlns:a16="http://schemas.microsoft.com/office/drawing/2014/main" xmlns="" id="{29AF2B25-1435-4ED4-9281-93838BF0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00400"/>
            <a:ext cx="1752600" cy="944563"/>
          </a:xfrm>
          <a:prstGeom prst="wedgeRectCallout">
            <a:avLst>
              <a:gd name="adj1" fmla="val -77954"/>
              <a:gd name="adj2" fmla="val -5786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输入刊名或关键词，点击“浏览”，进行查找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9">
            <a:extLst>
              <a:ext uri="{FF2B5EF4-FFF2-40B4-BE49-F238E27FC236}">
                <a16:creationId xmlns:a16="http://schemas.microsoft.com/office/drawing/2014/main" xmlns="" id="{318D10E1-671A-4FFE-99D6-D7C0565D8126}"/>
              </a:ext>
            </a:extLst>
          </p:cNvPr>
          <p:cNvGrpSpPr>
            <a:grpSpLocks/>
          </p:cNvGrpSpPr>
          <p:nvPr/>
        </p:nvGrpSpPr>
        <p:grpSpPr bwMode="auto">
          <a:xfrm>
            <a:off x="0" y="1062038"/>
            <a:ext cx="9144000" cy="4468812"/>
            <a:chOff x="33130" y="1066800"/>
            <a:chExt cx="9144000" cy="4468788"/>
          </a:xfrm>
        </p:grpSpPr>
        <p:pic>
          <p:nvPicPr>
            <p:cNvPr id="142340" name="Picture 4">
              <a:extLst>
                <a:ext uri="{FF2B5EF4-FFF2-40B4-BE49-F238E27FC236}">
                  <a16:creationId xmlns:a16="http://schemas.microsoft.com/office/drawing/2014/main" xmlns="" id="{AED96AB5-35E0-481D-870D-83B093AB3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30" y="1066800"/>
              <a:ext cx="9144000" cy="44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341" name="Speech Bubble: Rectangle 5">
              <a:extLst>
                <a:ext uri="{FF2B5EF4-FFF2-40B4-BE49-F238E27FC236}">
                  <a16:creationId xmlns:a16="http://schemas.microsoft.com/office/drawing/2014/main" xmlns="" id="{9359AE8B-5374-4FDE-A660-5B4DEE844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600" y="2209800"/>
              <a:ext cx="1752600" cy="1143000"/>
            </a:xfrm>
            <a:prstGeom prst="wedgeRectCallout">
              <a:avLst>
                <a:gd name="adj1" fmla="val 65167"/>
                <a:gd name="adj2" fmla="val -40153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aseline="-25000">
                  <a:solidFill>
                    <a:schemeClr val="bg1"/>
                  </a:solidFill>
                </a:rPr>
                <a:t>点击“</a:t>
              </a:r>
              <a:r>
                <a:rPr lang="en-US" altLang="zh-CN" sz="2400" baseline="-25000">
                  <a:solidFill>
                    <a:schemeClr val="bg1"/>
                  </a:solidFill>
                </a:rPr>
                <a:t>+</a:t>
              </a:r>
              <a:r>
                <a:rPr lang="zh-CN" altLang="en-US" sz="2400" baseline="-25000">
                  <a:solidFill>
                    <a:schemeClr val="bg1"/>
                  </a:solidFill>
                </a:rPr>
                <a:t>”查看某年下的卷期，单机某卷期可进入文章列表</a:t>
              </a:r>
            </a:p>
          </p:txBody>
        </p:sp>
      </p:grpSp>
      <p:sp>
        <p:nvSpPr>
          <p:cNvPr id="142339" name="Speech Bubble: Rectangle 5">
            <a:extLst>
              <a:ext uri="{FF2B5EF4-FFF2-40B4-BE49-F238E27FC236}">
                <a16:creationId xmlns:a16="http://schemas.microsoft.com/office/drawing/2014/main" xmlns="" id="{D602ECA7-AAE0-4B7C-AB61-B88214B2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031875"/>
            <a:ext cx="1752600" cy="644525"/>
          </a:xfrm>
          <a:prstGeom prst="wedgeRectCallout">
            <a:avLst>
              <a:gd name="adj1" fmla="val -91352"/>
              <a:gd name="adj2" fmla="val -15662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可以仅在此出版物中查找资料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11">
            <a:extLst>
              <a:ext uri="{FF2B5EF4-FFF2-40B4-BE49-F238E27FC236}">
                <a16:creationId xmlns:a16="http://schemas.microsoft.com/office/drawing/2014/main" xmlns="" id="{F7307895-76AF-495F-8FD4-0AB80C393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359650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Speech Bubble: Rectangle 5">
            <a:extLst>
              <a:ext uri="{FF2B5EF4-FFF2-40B4-BE49-F238E27FC236}">
                <a16:creationId xmlns:a16="http://schemas.microsoft.com/office/drawing/2014/main" xmlns="" id="{1500511B-3D66-4784-8ADE-436568A9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762000"/>
            <a:ext cx="2057400" cy="644525"/>
          </a:xfrm>
          <a:prstGeom prst="wedgeRectCallout">
            <a:avLst>
              <a:gd name="adj1" fmla="val -87949"/>
              <a:gd name="adj2" fmla="val 6761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aseline="-25000">
                <a:solidFill>
                  <a:schemeClr val="bg1"/>
                </a:solidFill>
              </a:rPr>
              <a:t>查看此出版物中与</a:t>
            </a:r>
            <a:r>
              <a:rPr lang="en-US" altLang="zh-CN" sz="2400" baseline="-25000">
                <a:solidFill>
                  <a:schemeClr val="bg1"/>
                </a:solidFill>
              </a:rPr>
              <a:t>market</a:t>
            </a:r>
            <a:r>
              <a:rPr lang="zh-CN" altLang="en-US" sz="2400" baseline="-25000">
                <a:solidFill>
                  <a:schemeClr val="bg1"/>
                </a:solidFill>
              </a:rPr>
              <a:t>相关的文章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7E51AE-CBFE-40B2-BF48-2175BB23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381000"/>
            <a:ext cx="9144000" cy="762000"/>
          </a:xfrm>
        </p:spPr>
        <p:txBody>
          <a:bodyPr/>
          <a:lstStyle/>
          <a:p>
            <a:r>
              <a:rPr lang="en-US" altLang="zh-CN" sz="2400" b="1" dirty="0"/>
              <a:t>Academic Search Premier </a:t>
            </a:r>
            <a:r>
              <a:rPr lang="zh-TW" altLang="zh-CN" sz="2400" b="1" dirty="0"/>
              <a:t>（</a:t>
            </a:r>
            <a:r>
              <a:rPr lang="en-US" altLang="zh-CN" sz="2400" b="1" dirty="0"/>
              <a:t>ASP</a:t>
            </a:r>
            <a:r>
              <a:rPr lang="zh-TW" altLang="zh-CN" sz="2400" b="1" dirty="0"/>
              <a:t>）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r>
              <a:rPr lang="zh-TW" altLang="zh-CN" sz="2400" b="1" dirty="0"/>
              <a:t> 综合学科参考类全文数据库</a:t>
            </a:r>
            <a:r>
              <a:rPr lang="zh-CN" altLang="zh-CN" sz="2400" dirty="0"/>
              <a:t/>
            </a:r>
            <a:br>
              <a:rPr lang="zh-CN" altLang="zh-CN" sz="2400" dirty="0"/>
            </a:b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65D1D75-65C2-4B26-9C54-7AB2117F0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zh-TW" altLang="zh-CN" b="1" dirty="0"/>
              <a:t>收录年限</a:t>
            </a:r>
            <a:r>
              <a:rPr lang="zh-TW" altLang="zh-CN" dirty="0"/>
              <a:t>：</a:t>
            </a:r>
            <a:r>
              <a:rPr lang="en-US" altLang="zh-CN" dirty="0"/>
              <a:t>1887</a:t>
            </a:r>
            <a:r>
              <a:rPr lang="zh-TW" altLang="zh-CN" dirty="0"/>
              <a:t>年至今 </a:t>
            </a:r>
            <a:endParaRPr lang="zh-CN" altLang="zh-CN" dirty="0"/>
          </a:p>
          <a:p>
            <a:r>
              <a:rPr lang="zh-TW" altLang="zh-CN" b="1" dirty="0"/>
              <a:t>主题范畴</a:t>
            </a:r>
            <a:r>
              <a:rPr lang="zh-TW" altLang="zh-CN" dirty="0"/>
              <a:t>：涵盖多元化的学术研究领域，包括物理、化学、航空、天文、工程技术、教育、法律、医学、语言学、农学、人文、信息科技、通讯传播、生物科学、公共管理、社会科学、历史学、计算机、军事、文化、健康卫生医疗、艺术、心理学、哲学、国际关系、各国文学等。 </a:t>
            </a:r>
            <a:endParaRPr lang="zh-CN" altLang="zh-CN" dirty="0"/>
          </a:p>
          <a:p>
            <a:r>
              <a:rPr lang="zh-TW" altLang="zh-CN" b="1" dirty="0"/>
              <a:t>数据内容</a:t>
            </a:r>
            <a:r>
              <a:rPr lang="zh-TW" altLang="zh-CN" dirty="0"/>
              <a:t>：</a:t>
            </a:r>
            <a:r>
              <a:rPr lang="en-US" altLang="zh-CN" dirty="0"/>
              <a:t>ASP</a:t>
            </a:r>
            <a:r>
              <a:rPr lang="zh-TW" altLang="zh-CN" dirty="0"/>
              <a:t>收录</a:t>
            </a:r>
            <a:r>
              <a:rPr lang="en-US" altLang="zh-CN" dirty="0"/>
              <a:t>17,133</a:t>
            </a:r>
            <a:r>
              <a:rPr lang="zh-TW" altLang="zh-CN" dirty="0"/>
              <a:t>种期刊的索摘，</a:t>
            </a:r>
            <a:r>
              <a:rPr lang="zh-CN" altLang="zh-CN" dirty="0"/>
              <a:t>提供</a:t>
            </a:r>
            <a:r>
              <a:rPr lang="en-US" altLang="zh-CN" dirty="0"/>
              <a:t> 4,759</a:t>
            </a:r>
            <a:r>
              <a:rPr lang="zh-TW" altLang="zh-CN" dirty="0"/>
              <a:t>种全文期刊</a:t>
            </a:r>
            <a:r>
              <a:rPr lang="zh-CN" altLang="zh-CN" dirty="0"/>
              <a:t>（其中</a:t>
            </a:r>
            <a:r>
              <a:rPr lang="en-US" altLang="zh-CN" dirty="0"/>
              <a:t>3,991</a:t>
            </a:r>
            <a:r>
              <a:rPr lang="zh-TW" altLang="zh-CN" dirty="0"/>
              <a:t>种全文期刊为同行评审</a:t>
            </a:r>
            <a:r>
              <a:rPr lang="en-US" altLang="zh-CN" dirty="0"/>
              <a:t>[peer-reviewed]</a:t>
            </a:r>
            <a:r>
              <a:rPr lang="zh-CN" altLang="zh-CN" dirty="0"/>
              <a:t>）</a:t>
            </a:r>
            <a:r>
              <a:rPr lang="zh-TW" altLang="zh-CN" dirty="0"/>
              <a:t>，还包括</a:t>
            </a:r>
            <a:r>
              <a:rPr lang="en-US" altLang="zh-CN" dirty="0"/>
              <a:t>378</a:t>
            </a:r>
            <a:r>
              <a:rPr lang="zh-TW" altLang="zh-CN" dirty="0"/>
              <a:t>种非期刊类全文出版物（如书籍</a:t>
            </a:r>
            <a:r>
              <a:rPr lang="en-US" altLang="zh-CN" dirty="0"/>
              <a:t>, </a:t>
            </a:r>
            <a:r>
              <a:rPr lang="zh-TW" altLang="zh-CN" dirty="0"/>
              <a:t>报告及会议论文等）。特别的是</a:t>
            </a:r>
            <a:r>
              <a:rPr lang="en-US" altLang="zh-CN" dirty="0"/>
              <a:t>ASP</a:t>
            </a:r>
            <a:r>
              <a:rPr lang="zh-TW" altLang="zh-CN" dirty="0"/>
              <a:t>有</a:t>
            </a:r>
            <a:r>
              <a:rPr lang="en-US" altLang="zh-CN" dirty="0"/>
              <a:t>1,705</a:t>
            </a:r>
            <a:r>
              <a:rPr lang="zh-TW" altLang="zh-CN" dirty="0"/>
              <a:t>种全文期刊同时收录在</a:t>
            </a:r>
            <a:r>
              <a:rPr lang="en-US" altLang="zh-CN" dirty="0"/>
              <a:t>Web of Science</a:t>
            </a:r>
            <a:r>
              <a:rPr lang="zh-TW" altLang="zh-CN" dirty="0"/>
              <a:t>中，</a:t>
            </a:r>
            <a:r>
              <a:rPr lang="en-US" altLang="zh-CN" dirty="0"/>
              <a:t>2,911</a:t>
            </a:r>
            <a:r>
              <a:rPr lang="zh-TW" altLang="zh-CN" dirty="0"/>
              <a:t>种全文期刊同时收录在</a:t>
            </a:r>
            <a:r>
              <a:rPr lang="en-US" altLang="zh-CN" dirty="0"/>
              <a:t>Scopus</a:t>
            </a:r>
            <a:r>
              <a:rPr lang="zh-TW" altLang="zh-CN" dirty="0"/>
              <a:t>内</a:t>
            </a:r>
            <a:r>
              <a:rPr lang="zh-TW" altLang="zh-CN" b="1" dirty="0"/>
              <a:t>。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0219708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1">
            <a:extLst>
              <a:ext uri="{FF2B5EF4-FFF2-40B4-BE49-F238E27FC236}">
                <a16:creationId xmlns:a16="http://schemas.microsoft.com/office/drawing/2014/main" xmlns="" id="{9D43788D-08F0-4FAE-9E99-803D9303F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4675"/>
            <a:ext cx="6858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BC3B5A32-6E32-4D39-B8DC-4E1B2FC2EC90}"/>
              </a:ext>
            </a:extLst>
          </p:cNvPr>
          <p:cNvCxnSpPr/>
          <p:nvPr/>
        </p:nvCxnSpPr>
        <p:spPr>
          <a:xfrm flipV="1">
            <a:off x="1652588" y="3854450"/>
            <a:ext cx="127000" cy="29051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xmlns="" id="{1E507A9C-C31F-4B20-8E56-8EC92C31F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6725" y="3962400"/>
            <a:ext cx="1971675" cy="1143000"/>
          </a:xfrm>
          <a:prstGeom prst="wedgeRectCallout">
            <a:avLst>
              <a:gd name="adj1" fmla="val -116946"/>
              <a:gd name="adj2" fmla="val -5409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000" kern="0" baseline="-25000" dirty="0">
                <a:solidFill>
                  <a:schemeClr val="bg1"/>
                </a:solidFill>
                <a:latin typeface="宋体" panose="02010600030101010101" pitchFamily="2" charset="-122"/>
              </a:rPr>
              <a:t>如果想长期关注该刊物，可订阅提醒，有了新的文章出现，会收到系统邮件提示，点击黄色图标，订阅提醒</a:t>
            </a:r>
          </a:p>
        </p:txBody>
      </p:sp>
      <p:sp>
        <p:nvSpPr>
          <p:cNvPr id="144389" name="Title 1">
            <a:extLst>
              <a:ext uri="{FF2B5EF4-FFF2-40B4-BE49-F238E27FC236}">
                <a16:creationId xmlns:a16="http://schemas.microsoft.com/office/drawing/2014/main" xmlns="" id="{58B7A30A-3027-4EA0-A703-220617E35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创建期刊提醒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">
            <a:extLst>
              <a:ext uri="{FF2B5EF4-FFF2-40B4-BE49-F238E27FC236}">
                <a16:creationId xmlns:a16="http://schemas.microsoft.com/office/drawing/2014/main" xmlns="" id="{DC0F92DB-838D-4E77-98CB-F82D8B1AB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5263"/>
            <a:ext cx="68580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Rectangle 8">
            <a:extLst>
              <a:ext uri="{FF2B5EF4-FFF2-40B4-BE49-F238E27FC236}">
                <a16:creationId xmlns:a16="http://schemas.microsoft.com/office/drawing/2014/main" xmlns="" id="{E42F7B86-B2BD-4F89-AF38-FE746AAC7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838200"/>
            <a:ext cx="1984375" cy="768350"/>
          </a:xfrm>
          <a:prstGeom prst="wedgeRectCallout">
            <a:avLst>
              <a:gd name="adj1" fmla="val -39153"/>
              <a:gd name="adj2" fmla="val -1444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000" kern="0" baseline="-25000" dirty="0">
                <a:solidFill>
                  <a:schemeClr val="bg1"/>
                </a:solidFill>
                <a:latin typeface="宋体" panose="02010600030101010101" pitchFamily="2" charset="-122"/>
              </a:rPr>
              <a:t>输入个人邮箱地址即可完成创建提醒，前提需登录个人文件夹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">
            <a:extLst>
              <a:ext uri="{FF2B5EF4-FFF2-40B4-BE49-F238E27FC236}">
                <a16:creationId xmlns:a16="http://schemas.microsoft.com/office/drawing/2014/main" xmlns="" id="{2957B686-BC12-4E9C-A341-E7B48EE18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14513"/>
            <a:ext cx="6858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345B2B-1B52-4818-A34C-079F614D7A91}"/>
              </a:ext>
            </a:extLst>
          </p:cNvPr>
          <p:cNvSpPr/>
          <p:nvPr/>
        </p:nvSpPr>
        <p:spPr>
          <a:xfrm>
            <a:off x="2690813" y="4195763"/>
            <a:ext cx="2546350" cy="5016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Speech Bubble: Rectangle 8">
            <a:extLst>
              <a:ext uri="{FF2B5EF4-FFF2-40B4-BE49-F238E27FC236}">
                <a16:creationId xmlns:a16="http://schemas.microsoft.com/office/drawing/2014/main" xmlns="" id="{9FA47E91-4824-4E2B-91EF-96D26AE60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7088" y="4879975"/>
            <a:ext cx="1836737" cy="606425"/>
          </a:xfrm>
          <a:prstGeom prst="wedgeRectCallout">
            <a:avLst>
              <a:gd name="adj1" fmla="val -49120"/>
              <a:gd name="adj2" fmla="val -87721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zh-CN" altLang="en-US" sz="2000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在个人文件夹中查看已创建的期刊提醒</a:t>
            </a: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>
            <a:extLst>
              <a:ext uri="{FF2B5EF4-FFF2-40B4-BE49-F238E27FC236}">
                <a16:creationId xmlns:a16="http://schemas.microsoft.com/office/drawing/2014/main" xmlns="" id="{5B04B3AB-AB58-49EE-AA3A-B58BE7D28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itle 1">
            <a:extLst>
              <a:ext uri="{FF2B5EF4-FFF2-40B4-BE49-F238E27FC236}">
                <a16:creationId xmlns:a16="http://schemas.microsoft.com/office/drawing/2014/main" xmlns="" id="{79C49A87-7D4C-421E-997E-A79E2044F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主题词检索</a:t>
            </a:r>
          </a:p>
        </p:txBody>
      </p:sp>
      <p:sp>
        <p:nvSpPr>
          <p:cNvPr id="147460" name="Speech Bubble: Rectangle 5">
            <a:extLst>
              <a:ext uri="{FF2B5EF4-FFF2-40B4-BE49-F238E27FC236}">
                <a16:creationId xmlns:a16="http://schemas.microsoft.com/office/drawing/2014/main" xmlns="" id="{FC14540F-933F-4AF8-A314-4BB917C2B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17813"/>
            <a:ext cx="1295400" cy="838200"/>
          </a:xfrm>
          <a:prstGeom prst="wedgeRectCallout">
            <a:avLst>
              <a:gd name="adj1" fmla="val -176222"/>
              <a:gd name="adj2" fmla="val -3347"/>
            </a:avLst>
          </a:prstGeom>
          <a:solidFill>
            <a:srgbClr val="0070C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输入关键字，检索相关专业词汇</a:t>
            </a:r>
          </a:p>
        </p:txBody>
      </p:sp>
      <p:sp>
        <p:nvSpPr>
          <p:cNvPr id="147461" name="Speech Bubble: Rectangle 5">
            <a:extLst>
              <a:ext uri="{FF2B5EF4-FFF2-40B4-BE49-F238E27FC236}">
                <a16:creationId xmlns:a16="http://schemas.microsoft.com/office/drawing/2014/main" xmlns="" id="{713F5E1C-9BFA-4976-896F-3735C47FC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93913"/>
            <a:ext cx="1219200" cy="496887"/>
          </a:xfrm>
          <a:prstGeom prst="wedgeRectCallout">
            <a:avLst>
              <a:gd name="adj1" fmla="val -176222"/>
              <a:gd name="adj2" fmla="val -3347"/>
            </a:avLst>
          </a:prstGeom>
          <a:solidFill>
            <a:srgbClr val="0070C0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选择数据库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3">
            <a:extLst>
              <a:ext uri="{FF2B5EF4-FFF2-40B4-BE49-F238E27FC236}">
                <a16:creationId xmlns:a16="http://schemas.microsoft.com/office/drawing/2014/main" xmlns="" id="{6BEDF9E9-D13B-4314-8AFB-969B0B6D0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63" y="1608138"/>
            <a:ext cx="685800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eech Bubble: Rectangle 5">
            <a:extLst>
              <a:ext uri="{FF2B5EF4-FFF2-40B4-BE49-F238E27FC236}">
                <a16:creationId xmlns:a16="http://schemas.microsoft.com/office/drawing/2014/main" xmlns="" id="{D9E9EC86-1540-4922-9763-0374F6D4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846513"/>
            <a:ext cx="1235075" cy="331787"/>
          </a:xfrm>
          <a:prstGeom prst="wedgeRectCallout">
            <a:avLst>
              <a:gd name="adj1" fmla="val -101134"/>
              <a:gd name="adj2" fmla="val -2431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其他相关词汇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7">
            <a:extLst>
              <a:ext uri="{FF2B5EF4-FFF2-40B4-BE49-F238E27FC236}">
                <a16:creationId xmlns:a16="http://schemas.microsoft.com/office/drawing/2014/main" xmlns="" id="{0E9EE59F-2A7D-44CC-9274-9DF8103C5CA7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606550"/>
            <a:ext cx="6858000" cy="3940175"/>
            <a:chOff x="-1679713" y="1039438"/>
            <a:chExt cx="9144000" cy="5252033"/>
          </a:xfrm>
        </p:grpSpPr>
        <p:pic>
          <p:nvPicPr>
            <p:cNvPr id="150531" name="Picture 4">
              <a:extLst>
                <a:ext uri="{FF2B5EF4-FFF2-40B4-BE49-F238E27FC236}">
                  <a16:creationId xmlns:a16="http://schemas.microsoft.com/office/drawing/2014/main" xmlns="" id="{F84EAAA0-B7E3-4B7F-A4FD-06DE64E9C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9713" y="1039438"/>
              <a:ext cx="9144000" cy="4918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36" name="Speech Bubble: Rectangle 5">
              <a:extLst>
                <a:ext uri="{FF2B5EF4-FFF2-40B4-BE49-F238E27FC236}">
                  <a16:creationId xmlns:a16="http://schemas.microsoft.com/office/drawing/2014/main" xmlns="" id="{5B4401D5-9279-4697-93DF-8C88AEC4D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8229" y="5100136"/>
              <a:ext cx="1822449" cy="1191335"/>
            </a:xfrm>
            <a:prstGeom prst="wedgeRectCallout">
              <a:avLst>
                <a:gd name="adj1" fmla="val -12028"/>
                <a:gd name="adj2" fmla="val -11481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出现词语解释，上位词，下位词，相关词等</a:t>
              </a:r>
            </a:p>
          </p:txBody>
        </p:sp>
        <p:sp>
          <p:nvSpPr>
            <p:cNvPr id="150537" name="Speech Bubble: Rectangle 6">
              <a:extLst>
                <a:ext uri="{FF2B5EF4-FFF2-40B4-BE49-F238E27FC236}">
                  <a16:creationId xmlns:a16="http://schemas.microsoft.com/office/drawing/2014/main" xmlns="" id="{CEE26AA0-1399-4C29-89AF-E13EDAAB4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0554" y="1162169"/>
              <a:ext cx="1684867" cy="1142666"/>
            </a:xfrm>
            <a:prstGeom prst="wedgeRectCallout">
              <a:avLst>
                <a:gd name="adj1" fmla="val -133255"/>
                <a:gd name="adj2" fmla="val 39560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可多选，用</a:t>
              </a:r>
              <a:r>
                <a:rPr lang="en-US" altLang="zh-CN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and</a:t>
              </a:r>
              <a:r>
                <a:rPr lang="zh-CN" altLang="en-US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、</a:t>
              </a:r>
              <a:r>
                <a:rPr lang="en-US" altLang="zh-CN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or</a:t>
              </a:r>
              <a:r>
                <a:rPr lang="zh-CN" altLang="en-US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或</a:t>
              </a:r>
              <a:r>
                <a:rPr lang="en-US" altLang="zh-CN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not</a:t>
              </a:r>
              <a:r>
                <a:rPr lang="zh-CN" altLang="en-US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连接进行检索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14">
            <a:extLst>
              <a:ext uri="{FF2B5EF4-FFF2-40B4-BE49-F238E27FC236}">
                <a16:creationId xmlns:a16="http://schemas.microsoft.com/office/drawing/2014/main" xmlns="" id="{6EEC0231-D8FF-4774-83E4-34AF3A5C533F}"/>
              </a:ext>
            </a:extLst>
          </p:cNvPr>
          <p:cNvGrpSpPr>
            <a:grpSpLocks/>
          </p:cNvGrpSpPr>
          <p:nvPr/>
        </p:nvGrpSpPr>
        <p:grpSpPr bwMode="auto">
          <a:xfrm>
            <a:off x="1270000" y="1606550"/>
            <a:ext cx="7004050" cy="3787775"/>
            <a:chOff x="6626" y="940046"/>
            <a:chExt cx="9339110" cy="5049937"/>
          </a:xfrm>
        </p:grpSpPr>
        <p:pic>
          <p:nvPicPr>
            <p:cNvPr id="152579" name="Picture 8">
              <a:extLst>
                <a:ext uri="{FF2B5EF4-FFF2-40B4-BE49-F238E27FC236}">
                  <a16:creationId xmlns:a16="http://schemas.microsoft.com/office/drawing/2014/main" xmlns="" id="{3B3FD80D-4B4E-4AD4-B2BD-B2985B28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333"/>
            <a:stretch>
              <a:fillRect/>
            </a:stretch>
          </p:blipFill>
          <p:spPr bwMode="auto">
            <a:xfrm>
              <a:off x="6626" y="940046"/>
              <a:ext cx="9339110" cy="504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Speech Bubble: Rectangle 5">
              <a:extLst>
                <a:ext uri="{FF2B5EF4-FFF2-40B4-BE49-F238E27FC236}">
                  <a16:creationId xmlns:a16="http://schemas.microsoft.com/office/drawing/2014/main" xmlns="" id="{14A8CD19-E42F-41B6-A8C6-41B640E44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578" y="1845902"/>
              <a:ext cx="2332661" cy="1693189"/>
            </a:xfrm>
            <a:prstGeom prst="wedgeRectCallout">
              <a:avLst>
                <a:gd name="adj1" fmla="val -169699"/>
                <a:gd name="adj2" fmla="val -80051"/>
              </a:avLst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先勾选要检索的内容，选择“</a:t>
              </a:r>
              <a:r>
                <a:rPr lang="en-US" altLang="zh-CN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and</a:t>
              </a:r>
              <a:r>
                <a:rPr lang="zh-CN" altLang="en-US" sz="2000" kern="0" baseline="-25000" dirty="0">
                  <a:solidFill>
                    <a:schemeClr val="bg1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”，点击“添加”，相关内容即出现在检索框中，点击检索，查看相关文献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>
            <a:extLst>
              <a:ext uri="{FF2B5EF4-FFF2-40B4-BE49-F238E27FC236}">
                <a16:creationId xmlns:a16="http://schemas.microsoft.com/office/drawing/2014/main" xmlns="" id="{28696273-7586-4B7A-8830-20A7558F9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175" y="533400"/>
            <a:ext cx="9144000" cy="762000"/>
          </a:xfrm>
        </p:spPr>
        <p:txBody>
          <a:bodyPr/>
          <a:lstStyle/>
          <a:p>
            <a:r>
              <a:rPr lang="zh-CN" altLang="en-US">
                <a:ea typeface="宋体" panose="02010600030101010101" pitchFamily="2" charset="-122"/>
              </a:rPr>
              <a:t>检索历史记录</a:t>
            </a:r>
          </a:p>
        </p:txBody>
      </p:sp>
      <p:pic>
        <p:nvPicPr>
          <p:cNvPr id="154627" name="Picture 1">
            <a:extLst>
              <a:ext uri="{FF2B5EF4-FFF2-40B4-BE49-F238E27FC236}">
                <a16:creationId xmlns:a16="http://schemas.microsoft.com/office/drawing/2014/main" xmlns="" id="{9044D6A1-FC44-408A-86C1-56FF1F7F0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>
            <a:extLst>
              <a:ext uri="{FF2B5EF4-FFF2-40B4-BE49-F238E27FC236}">
                <a16:creationId xmlns:a16="http://schemas.microsoft.com/office/drawing/2014/main" xmlns="" id="{14412371-E8E6-40DC-B423-EAE34B282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01"/>
          <a:stretch>
            <a:fillRect/>
          </a:stretch>
        </p:blipFill>
        <p:spPr bwMode="auto">
          <a:xfrm>
            <a:off x="609600" y="1371600"/>
            <a:ext cx="8229600" cy="4233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Rectangle 4">
            <a:extLst>
              <a:ext uri="{FF2B5EF4-FFF2-40B4-BE49-F238E27FC236}">
                <a16:creationId xmlns:a16="http://schemas.microsoft.com/office/drawing/2014/main" xmlns="" id="{3CF77E01-8842-4607-BDA8-B0AECA2B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46488"/>
            <a:ext cx="381000" cy="1958975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aseline="-25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5652" name="Speech Bubble: Rectangle 5">
            <a:extLst>
              <a:ext uri="{FF2B5EF4-FFF2-40B4-BE49-F238E27FC236}">
                <a16:creationId xmlns:a16="http://schemas.microsoft.com/office/drawing/2014/main" xmlns="" id="{59D85713-90EA-44A0-8408-A9A8A885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5899150"/>
            <a:ext cx="1566862" cy="457200"/>
          </a:xfrm>
          <a:prstGeom prst="wedgeRectCallout">
            <a:avLst>
              <a:gd name="adj1" fmla="val -111880"/>
              <a:gd name="adj2" fmla="val -12619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自动生成检索编号</a:t>
            </a:r>
          </a:p>
        </p:txBody>
      </p:sp>
      <p:sp>
        <p:nvSpPr>
          <p:cNvPr id="155653" name="Speech Bubble: Rectangle 6">
            <a:extLst>
              <a:ext uri="{FF2B5EF4-FFF2-40B4-BE49-F238E27FC236}">
                <a16:creationId xmlns:a16="http://schemas.microsoft.com/office/drawing/2014/main" xmlns="" id="{69785E51-F7B4-409C-BAD1-906A61D08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19450"/>
            <a:ext cx="1541463" cy="427038"/>
          </a:xfrm>
          <a:prstGeom prst="wedgeRectCallout">
            <a:avLst>
              <a:gd name="adj1" fmla="val 34245"/>
              <a:gd name="adj2" fmla="val 11702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重新编辑检索式</a:t>
            </a:r>
          </a:p>
        </p:txBody>
      </p:sp>
      <p:sp>
        <p:nvSpPr>
          <p:cNvPr id="155654" name="Speech Bubble: Rectangle 7">
            <a:extLst>
              <a:ext uri="{FF2B5EF4-FFF2-40B4-BE49-F238E27FC236}">
                <a16:creationId xmlns:a16="http://schemas.microsoft.com/office/drawing/2014/main" xmlns="" id="{A6296DD4-EC9A-4B26-82D8-B5954572D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3001963"/>
            <a:ext cx="1687512" cy="328612"/>
          </a:xfrm>
          <a:prstGeom prst="wedgeRectCallout">
            <a:avLst>
              <a:gd name="adj1" fmla="val -58514"/>
              <a:gd name="adj2" fmla="val 3969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编辑检索历史记录</a:t>
            </a:r>
          </a:p>
        </p:txBody>
      </p:sp>
      <p:sp>
        <p:nvSpPr>
          <p:cNvPr id="155655" name="Rectangle 8">
            <a:extLst>
              <a:ext uri="{FF2B5EF4-FFF2-40B4-BE49-F238E27FC236}">
                <a16:creationId xmlns:a16="http://schemas.microsoft.com/office/drawing/2014/main" xmlns="" id="{9AD26C43-069A-4AA2-BE05-83CFCA90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888" y="3330575"/>
            <a:ext cx="1916112" cy="315913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aseline="-25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5656" name="Speech Bubble: Rectangle 10">
            <a:extLst>
              <a:ext uri="{FF2B5EF4-FFF2-40B4-BE49-F238E27FC236}">
                <a16:creationId xmlns:a16="http://schemas.microsoft.com/office/drawing/2014/main" xmlns="" id="{A5DEFAAC-D66B-4E1D-90F7-DD7A8CF8C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4097338"/>
            <a:ext cx="1098550" cy="322262"/>
          </a:xfrm>
          <a:prstGeom prst="wedgeRectCallout">
            <a:avLst>
              <a:gd name="adj1" fmla="val -134398"/>
              <a:gd name="adj2" fmla="val -63593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订阅检索式</a:t>
            </a:r>
          </a:p>
        </p:txBody>
      </p:sp>
      <p:sp>
        <p:nvSpPr>
          <p:cNvPr id="155657" name="Speech Bubble: Rectangle 6">
            <a:extLst>
              <a:ext uri="{FF2B5EF4-FFF2-40B4-BE49-F238E27FC236}">
                <a16:creationId xmlns:a16="http://schemas.microsoft.com/office/drawing/2014/main" xmlns="" id="{1574568A-70B7-493C-90DE-FAA286515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4533900"/>
            <a:ext cx="1295400" cy="381000"/>
          </a:xfrm>
          <a:prstGeom prst="wedgeRectCallout">
            <a:avLst>
              <a:gd name="adj1" fmla="val 9694"/>
              <a:gd name="adj2" fmla="val -167324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查看检索结果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>
            <a:extLst>
              <a:ext uri="{FF2B5EF4-FFF2-40B4-BE49-F238E27FC236}">
                <a16:creationId xmlns:a16="http://schemas.microsoft.com/office/drawing/2014/main" xmlns="" id="{E0A33EFA-039D-449C-A96E-4136BB50A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0"/>
          <a:stretch>
            <a:fillRect/>
          </a:stretch>
        </p:blipFill>
        <p:spPr bwMode="auto">
          <a:xfrm>
            <a:off x="457200" y="152400"/>
            <a:ext cx="8458200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Speech Bubble: Rectangle 5">
            <a:extLst>
              <a:ext uri="{FF2B5EF4-FFF2-40B4-BE49-F238E27FC236}">
                <a16:creationId xmlns:a16="http://schemas.microsoft.com/office/drawing/2014/main" xmlns="" id="{7CC9F71B-EA21-4ACA-9B28-FE13F3285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4621213"/>
            <a:ext cx="1620837" cy="811212"/>
          </a:xfrm>
          <a:prstGeom prst="wedgeRectCallout">
            <a:avLst>
              <a:gd name="adj1" fmla="val -61634"/>
              <a:gd name="adj2" fmla="val -71639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勾选</a:t>
            </a:r>
            <a:r>
              <a:rPr lang="en-US" altLang="zh-CN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S2</a:t>
            </a:r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S6</a:t>
            </a:r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复选框，点击</a:t>
            </a:r>
            <a:r>
              <a:rPr lang="en-US" altLang="zh-CN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AND</a:t>
            </a:r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检索，生成新的检索结果</a:t>
            </a:r>
          </a:p>
        </p:txBody>
      </p:sp>
      <p:sp>
        <p:nvSpPr>
          <p:cNvPr id="156676" name="Rectangle 6">
            <a:extLst>
              <a:ext uri="{FF2B5EF4-FFF2-40B4-BE49-F238E27FC236}">
                <a16:creationId xmlns:a16="http://schemas.microsoft.com/office/drawing/2014/main" xmlns="" id="{6E4E8C48-54F1-4890-BF7F-B810A97FA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44813"/>
            <a:ext cx="838200" cy="14446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aseline="-25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6677" name="Rectangle 7">
            <a:extLst>
              <a:ext uri="{FF2B5EF4-FFF2-40B4-BE49-F238E27FC236}">
                <a16:creationId xmlns:a16="http://schemas.microsoft.com/office/drawing/2014/main" xmlns="" id="{77EB4200-6C19-4EE5-BD15-1A0919DC4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411413"/>
            <a:ext cx="7620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 baseline="-250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6678" name="Speech Bubble: Rectangle 5">
            <a:extLst>
              <a:ext uri="{FF2B5EF4-FFF2-40B4-BE49-F238E27FC236}">
                <a16:creationId xmlns:a16="http://schemas.microsoft.com/office/drawing/2014/main" xmlns="" id="{4E57DB75-9B43-4A0C-BF28-D40D9858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792413"/>
            <a:ext cx="1600200" cy="331787"/>
          </a:xfrm>
          <a:prstGeom prst="wedgeRectCallout">
            <a:avLst>
              <a:gd name="adj1" fmla="val -119486"/>
              <a:gd name="adj2" fmla="val 2999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aseline="-250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生成新的检索式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>
            <a:extLst>
              <a:ext uri="{FF2B5EF4-FFF2-40B4-BE49-F238E27FC236}">
                <a16:creationId xmlns:a16="http://schemas.microsoft.com/office/drawing/2014/main" xmlns="" id="{D6B1F020-D71B-44FE-A04B-E78ADD4E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0"/>
            <a:ext cx="795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Speech Bubble: Rectangle 5">
            <a:extLst>
              <a:ext uri="{FF2B5EF4-FFF2-40B4-BE49-F238E27FC236}">
                <a16:creationId xmlns:a16="http://schemas.microsoft.com/office/drawing/2014/main" xmlns="" id="{3820E6FA-A06F-4E75-A249-D7D8362D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1825625"/>
            <a:ext cx="1447800" cy="762000"/>
          </a:xfrm>
          <a:prstGeom prst="wedgeRectCallout">
            <a:avLst>
              <a:gd name="adj1" fmla="val -73009"/>
              <a:gd name="adj2" fmla="val -59889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baseline="-25000">
                <a:solidFill>
                  <a:schemeClr val="bg1"/>
                </a:solidFill>
              </a:rPr>
              <a:t>进入网站，可下载资源列表</a:t>
            </a:r>
          </a:p>
        </p:txBody>
      </p:sp>
      <p:sp>
        <p:nvSpPr>
          <p:cNvPr id="116740" name="Speech Bubble: Rectangle 5">
            <a:extLst>
              <a:ext uri="{FF2B5EF4-FFF2-40B4-BE49-F238E27FC236}">
                <a16:creationId xmlns:a16="http://schemas.microsoft.com/office/drawing/2014/main" xmlns="" id="{50B380EC-587C-4C26-AD03-D6FD03A7E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960688"/>
            <a:ext cx="1447800" cy="457200"/>
          </a:xfrm>
          <a:prstGeom prst="wedgeRectCallout">
            <a:avLst>
              <a:gd name="adj1" fmla="val -53787"/>
              <a:gd name="adj2" fmla="val 67935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-25000">
                <a:solidFill>
                  <a:schemeClr val="bg1"/>
                </a:solidFill>
              </a:rPr>
              <a:t>ASP</a:t>
            </a:r>
            <a:r>
              <a:rPr lang="zh-CN" altLang="en-US" sz="2400" b="1" baseline="-25000">
                <a:solidFill>
                  <a:schemeClr val="bg1"/>
                </a:solidFill>
              </a:rPr>
              <a:t>资源统计</a:t>
            </a:r>
          </a:p>
        </p:txBody>
      </p:sp>
      <p:sp>
        <p:nvSpPr>
          <p:cNvPr id="116741" name="Speech Bubble: Rectangle 5">
            <a:extLst>
              <a:ext uri="{FF2B5EF4-FFF2-40B4-BE49-F238E27FC236}">
                <a16:creationId xmlns:a16="http://schemas.microsoft.com/office/drawing/2014/main" xmlns="" id="{5B010531-4691-43A5-8EC5-EFD2F204F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648200"/>
            <a:ext cx="1447800" cy="914400"/>
          </a:xfrm>
          <a:prstGeom prst="wedgeRectCallout">
            <a:avLst>
              <a:gd name="adj1" fmla="val -100468"/>
              <a:gd name="adj2" fmla="val 4889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baseline="-25000">
                <a:solidFill>
                  <a:schemeClr val="bg1"/>
                </a:solidFill>
              </a:rPr>
              <a:t>涉及学科，生物、化学、工程、物理等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D43E7D2-D847-4BCC-944F-BF0E8B0439DD}"/>
              </a:ext>
            </a:extLst>
          </p:cNvPr>
          <p:cNvSpPr/>
          <p:nvPr/>
        </p:nvSpPr>
        <p:spPr>
          <a:xfrm>
            <a:off x="6019800" y="3951585"/>
            <a:ext cx="2605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3"/>
              </a:rPr>
              <a:t>Academic Search Premier </a:t>
            </a:r>
            <a:r>
              <a:rPr lang="zh-TW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3"/>
              </a:rPr>
              <a:t>（</a:t>
            </a:r>
            <a:r>
              <a:rPr lang="en-US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3"/>
              </a:rPr>
              <a:t>ASP</a:t>
            </a:r>
            <a:r>
              <a:rPr lang="zh-TW" altLang="zh-CN" sz="1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hlinkClick r:id="rId3"/>
              </a:rPr>
              <a:t>） 综合学科参考类全文数据库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>
            <a:extLst>
              <a:ext uri="{FF2B5EF4-FFF2-40B4-BE49-F238E27FC236}">
                <a16:creationId xmlns:a16="http://schemas.microsoft.com/office/drawing/2014/main" xmlns="" id="{C8A3A50E-9804-4437-97F7-8771596C7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0" y="2378075"/>
            <a:ext cx="6442075" cy="857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等线" panose="02010600030101010101" pitchFamily="2" charset="-122"/>
                <a:ea typeface="等线" panose="02010600030101010101" pitchFamily="2" charset="-122"/>
              </a:rPr>
              <a:t>第三部分 支持站点及免费教程</a:t>
            </a:r>
            <a:r>
              <a:rPr lang="en-US" altLang="zh-CN" sz="2800"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280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800">
                <a:latin typeface="等线" panose="02010600030101010101" pitchFamily="2" charset="-122"/>
                <a:ea typeface="等线" panose="02010600030101010101" pitchFamily="2" charset="-122"/>
              </a:rPr>
              <a:t>https://help.ebsco.com/</a:t>
            </a:r>
            <a:endParaRPr lang="zh-CN" altLang="en-US" sz="28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3">
            <a:extLst>
              <a:ext uri="{FF2B5EF4-FFF2-40B4-BE49-F238E27FC236}">
                <a16:creationId xmlns:a16="http://schemas.microsoft.com/office/drawing/2014/main" xmlns="" id="{B911D7D5-5CEC-457A-8392-BF3BE8C01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333"/>
          <a:stretch>
            <a:fillRect/>
          </a:stretch>
        </p:blipFill>
        <p:spPr bwMode="auto">
          <a:xfrm>
            <a:off x="1804988" y="839788"/>
            <a:ext cx="5208587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4">
            <a:extLst>
              <a:ext uri="{FF2B5EF4-FFF2-40B4-BE49-F238E27FC236}">
                <a16:creationId xmlns:a16="http://schemas.microsoft.com/office/drawing/2014/main" xmlns="" id="{4B5A9C23-D0FA-4530-9AE6-FB49963A3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4219575"/>
            <a:ext cx="1060450" cy="1477963"/>
          </a:xfrm>
          <a:prstGeom prst="rect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514350">
              <a:defRPr/>
            </a:pPr>
            <a:endParaRPr lang="zh-CN" altLang="en-US" kern="0" baseline="-25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E934163-B3C5-4FD6-9C21-EAAB5C97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454275"/>
            <a:ext cx="61547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4B73F9-A1E7-488A-A63A-6DAA8AFB8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32038"/>
            <a:ext cx="57753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5">
            <a:extLst>
              <a:ext uri="{FF2B5EF4-FFF2-40B4-BE49-F238E27FC236}">
                <a16:creationId xmlns:a16="http://schemas.microsoft.com/office/drawing/2014/main" xmlns="" id="{3F92D024-6C97-4CB1-978D-C21854EE3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63850"/>
            <a:ext cx="1828800" cy="1022350"/>
          </a:xfrm>
          <a:prstGeom prst="wedgeRectCallout">
            <a:avLst>
              <a:gd name="adj1" fmla="val -750"/>
              <a:gd name="adj2" fmla="val -4137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选择“</a:t>
            </a:r>
            <a:r>
              <a:rPr lang="en-US" altLang="zh-CN" sz="2000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international</a:t>
            </a:r>
            <a:r>
              <a:rPr lang="zh-CN" altLang="en-US" sz="2000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”，“中文资源”可以查看已上传的数据库使用视频和</a:t>
            </a:r>
            <a:r>
              <a:rPr lang="en-US" altLang="zh-CN" sz="2000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PPT</a:t>
            </a:r>
            <a:r>
              <a:rPr lang="zh-CN" altLang="en-US" sz="2000" kern="0" baseline="-25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等资料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图片 3">
            <a:extLst>
              <a:ext uri="{FF2B5EF4-FFF2-40B4-BE49-F238E27FC236}">
                <a16:creationId xmlns:a16="http://schemas.microsoft.com/office/drawing/2014/main" xmlns="" id="{10EEE6E4-E221-4E95-B9EA-8820042B4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684338"/>
            <a:ext cx="52974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D07374F-8FEB-40C5-81F6-EC6A6BA70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8000"/>
            <a:ext cx="53149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2" name="TextBox 2">
            <a:extLst>
              <a:ext uri="{FF2B5EF4-FFF2-40B4-BE49-F238E27FC236}">
                <a16:creationId xmlns:a16="http://schemas.microsoft.com/office/drawing/2014/main" xmlns="" id="{7C1AE199-27D8-4333-997B-EF8689AB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785813"/>
            <a:ext cx="3925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514350">
              <a:defRPr/>
            </a:pPr>
            <a:r>
              <a:rPr lang="en-US" altLang="en-US" b="1" kern="0" dirty="0"/>
              <a:t>https://ebsco-chinese.webex.com</a:t>
            </a:r>
            <a:r>
              <a:rPr lang="en-US" altLang="en-US" kern="0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9D128E-F6D7-4501-938D-59D43FD5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56602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5">
            <a:extLst>
              <a:ext uri="{FF2B5EF4-FFF2-40B4-BE49-F238E27FC236}">
                <a16:creationId xmlns:a16="http://schemas.microsoft.com/office/drawing/2014/main" xmlns="" id="{A7D44441-18C4-48B9-9F39-ACE3F2EF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4124325"/>
            <a:ext cx="1806575" cy="1789113"/>
          </a:xfrm>
          <a:prstGeom prst="wedgeRectCallout">
            <a:avLst>
              <a:gd name="adj1" fmla="val -750"/>
              <a:gd name="adj2" fmla="val -41375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514350">
              <a:defRPr/>
            </a:pPr>
            <a:r>
              <a:rPr lang="zh-CN" altLang="en-US" kern="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您还可以参加</a:t>
            </a:r>
            <a:r>
              <a:rPr lang="en-US" altLang="zh-CN" kern="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EBSCO</a:t>
            </a:r>
            <a:r>
              <a:rPr lang="zh-CN" altLang="en-US" kern="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免费网络课程，选择您感兴趣的课程提前</a:t>
            </a:r>
            <a:r>
              <a:rPr lang="en-US" altLang="zh-CN" kern="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</a:t>
            </a:r>
            <a:r>
              <a:rPr lang="zh-CN" altLang="en-US" kern="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分钟点击课程标题，加入课程。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>
            <a:extLst>
              <a:ext uri="{FF2B5EF4-FFF2-40B4-BE49-F238E27FC236}">
                <a16:creationId xmlns:a16="http://schemas.microsoft.com/office/drawing/2014/main" xmlns="" id="{38D6565C-2970-49A7-9A4D-CC281E7C8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Thank You!</a:t>
            </a:r>
            <a:b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访问更多信息参见</a:t>
            </a:r>
            <a:r>
              <a:rPr lang="en-US" altLang="zh-CN" sz="1800" u="sng" dirty="0">
                <a:solidFill>
                  <a:srgbClr val="2D2DB9"/>
                </a:solidFill>
                <a:ea typeface="宋体" panose="02010600030101010101" pitchFamily="2" charset="-122"/>
                <a:hlinkClick r:id="rId2"/>
              </a:rPr>
              <a:t>http://help.ebsco.com/</a:t>
            </a:r>
            <a:r>
              <a:rPr lang="en-US" altLang="zh-CN" sz="1800" dirty="0">
                <a:solidFill>
                  <a:srgbClr val="2D2DB9"/>
                </a:solidFill>
                <a:ea typeface="宋体" panose="02010600030101010101" pitchFamily="2" charset="-122"/>
              </a:rPr>
              <a:t> </a:t>
            </a:r>
            <a:r>
              <a:rPr lang="zh-CN" altLang="zh-CN" sz="1800" dirty="0">
                <a:ea typeface="宋体" panose="02010600030101010101" pitchFamily="2" charset="-122"/>
              </a:rPr>
              <a:t/>
            </a:r>
            <a:br>
              <a:rPr lang="zh-CN" altLang="zh-CN" sz="1800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en-US" altLang="zh-CN" sz="2100" dirty="0"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en-US" altLang="zh-CN" sz="21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0771" name="Picture 4">
            <a:extLst>
              <a:ext uri="{FF2B5EF4-FFF2-40B4-BE49-F238E27FC236}">
                <a16:creationId xmlns:a16="http://schemas.microsoft.com/office/drawing/2014/main" xmlns="" id="{2A176E0F-20B5-47B2-97D0-BE4ED918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00150"/>
            <a:ext cx="130810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8DBB9C-65E2-441B-826E-D38E24DF3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B8EF26B-9DA1-4989-A763-E452231F0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5DF07B-703B-40C5-858E-A5423B64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909637"/>
            <a:ext cx="9096375" cy="50387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CF2A410-8012-4BF6-A490-D8FB6667BD35}"/>
              </a:ext>
            </a:extLst>
          </p:cNvPr>
          <p:cNvSpPr/>
          <p:nvPr/>
        </p:nvSpPr>
        <p:spPr bwMode="auto">
          <a:xfrm>
            <a:off x="152400" y="2819400"/>
            <a:ext cx="8686800" cy="76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ECF2BD2-76C2-45DA-8408-7B27D7A2D29E}"/>
              </a:ext>
            </a:extLst>
          </p:cNvPr>
          <p:cNvSpPr/>
          <p:nvPr/>
        </p:nvSpPr>
        <p:spPr bwMode="auto">
          <a:xfrm>
            <a:off x="165652" y="4998624"/>
            <a:ext cx="8686800" cy="640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5824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8B9531-4CCF-4012-A8A1-EF8958AD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504" y="0"/>
            <a:ext cx="9144000" cy="762000"/>
          </a:xfrm>
        </p:spPr>
        <p:txBody>
          <a:bodyPr/>
          <a:lstStyle/>
          <a:p>
            <a:r>
              <a:rPr lang="en-US" altLang="zh-CN" sz="2400" b="1" dirty="0"/>
              <a:t>Business</a:t>
            </a:r>
            <a:r>
              <a:rPr lang="en-US" altLang="zh-CN" b="1" dirty="0"/>
              <a:t> </a:t>
            </a:r>
            <a:r>
              <a:rPr lang="en-US" altLang="zh-CN" sz="2400" b="1" dirty="0"/>
              <a:t>Source Premier </a:t>
            </a:r>
            <a:r>
              <a:rPr lang="zh-TW" altLang="zh-CN" sz="2400" b="1" dirty="0"/>
              <a:t>（</a:t>
            </a:r>
            <a:r>
              <a:rPr lang="en-US" altLang="zh-CN" sz="2400" b="1" dirty="0"/>
              <a:t>BSP</a:t>
            </a:r>
            <a:r>
              <a:rPr lang="zh-TW" altLang="zh-CN" sz="2400" b="1" dirty="0"/>
              <a:t>） </a:t>
            </a:r>
            <a:r>
              <a:rPr lang="en-US" altLang="zh-TW" sz="2400" b="1" dirty="0"/>
              <a:t/>
            </a:r>
            <a:br>
              <a:rPr lang="en-US" altLang="zh-TW" sz="2400" b="1" dirty="0"/>
            </a:br>
            <a:r>
              <a:rPr lang="zh-TW" altLang="zh-CN" sz="2400" b="1" dirty="0"/>
              <a:t>商管财经类全文数据库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6CB0AE-70B3-47E1-8B9F-92892E26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596" y="1066800"/>
            <a:ext cx="8305800" cy="4525963"/>
          </a:xfrm>
        </p:spPr>
        <p:txBody>
          <a:bodyPr/>
          <a:lstStyle/>
          <a:p>
            <a:r>
              <a:rPr lang="zh-TW" altLang="zh-CN" b="1" dirty="0"/>
              <a:t>收录年限</a:t>
            </a:r>
            <a:r>
              <a:rPr lang="zh-TW" altLang="zh-CN" dirty="0"/>
              <a:t>：</a:t>
            </a:r>
            <a:r>
              <a:rPr lang="en-US" altLang="zh-CN" dirty="0"/>
              <a:t>1886</a:t>
            </a:r>
            <a:r>
              <a:rPr lang="zh-TW" altLang="zh-CN" dirty="0"/>
              <a:t>年至今</a:t>
            </a:r>
            <a:endParaRPr lang="zh-CN" altLang="zh-CN" dirty="0"/>
          </a:p>
          <a:p>
            <a:r>
              <a:rPr lang="zh-TW" altLang="zh-CN" b="1" dirty="0"/>
              <a:t>主题范畴</a:t>
            </a:r>
            <a:r>
              <a:rPr lang="zh-TW" altLang="zh-CN" dirty="0"/>
              <a:t>：涵盖商业相关领域的议题，如金融、银行、国际贸易、商业管理、市场行销、投资报告、房地产、产业报导、经济评论、经济学、企业经营、财务金融、能源管理、信息管理、知识管理、 工业工程管理、保险、法律、税收、电信通讯等。</a:t>
            </a:r>
            <a:endParaRPr lang="zh-CN" altLang="zh-CN" dirty="0"/>
          </a:p>
          <a:p>
            <a:r>
              <a:rPr lang="zh-TW" altLang="zh-CN" b="1" dirty="0"/>
              <a:t>数据内容</a:t>
            </a:r>
            <a:r>
              <a:rPr lang="zh-TW" altLang="zh-CN" dirty="0"/>
              <a:t>：</a:t>
            </a:r>
            <a:r>
              <a:rPr lang="en-US" altLang="zh-CN" dirty="0"/>
              <a:t>BSP</a:t>
            </a:r>
            <a:r>
              <a:rPr lang="zh-CN" altLang="zh-CN" dirty="0"/>
              <a:t>收录</a:t>
            </a:r>
            <a:r>
              <a:rPr lang="en-US" altLang="zh-CN" dirty="0"/>
              <a:t>6,360</a:t>
            </a:r>
            <a:r>
              <a:rPr lang="zh-TW" altLang="zh-CN" dirty="0"/>
              <a:t>种期刊索</a:t>
            </a:r>
            <a:r>
              <a:rPr lang="zh-CN" altLang="zh-CN" dirty="0"/>
              <a:t>摘</a:t>
            </a:r>
            <a:r>
              <a:rPr lang="zh-TW" altLang="zh-CN" dirty="0"/>
              <a:t>，</a:t>
            </a:r>
            <a:r>
              <a:rPr lang="zh-CN" altLang="zh-CN" dirty="0"/>
              <a:t>提供</a:t>
            </a:r>
            <a:r>
              <a:rPr lang="en-US" altLang="zh-CN" dirty="0"/>
              <a:t>2,169 </a:t>
            </a:r>
            <a:r>
              <a:rPr lang="zh-TW" altLang="zh-CN" dirty="0"/>
              <a:t>种期刊全文（</a:t>
            </a:r>
            <a:r>
              <a:rPr lang="zh-CN" altLang="zh-CN" dirty="0"/>
              <a:t>其中</a:t>
            </a:r>
            <a:r>
              <a:rPr lang="en-US" altLang="zh-CN" dirty="0"/>
              <a:t> 1,096</a:t>
            </a:r>
            <a:r>
              <a:rPr lang="zh-TW" altLang="zh-CN" dirty="0"/>
              <a:t>种同行评审期刊），以及</a:t>
            </a:r>
            <a:r>
              <a:rPr lang="en-US" altLang="zh-CN" dirty="0"/>
              <a:t>25,425</a:t>
            </a:r>
            <a:r>
              <a:rPr lang="zh-TW" altLang="zh-CN" dirty="0"/>
              <a:t>种非刊全文出版物 （如案例分析</a:t>
            </a:r>
            <a:r>
              <a:rPr lang="en-US" altLang="zh-CN" dirty="0"/>
              <a:t>,</a:t>
            </a:r>
            <a:r>
              <a:rPr lang="zh-TW" altLang="zh-CN" dirty="0"/>
              <a:t>专著</a:t>
            </a:r>
            <a:r>
              <a:rPr lang="en-US" altLang="zh-CN" dirty="0"/>
              <a:t>,</a:t>
            </a:r>
            <a:r>
              <a:rPr lang="zh-TW" altLang="zh-CN" dirty="0"/>
              <a:t>国家及产业报告等）</a:t>
            </a:r>
            <a:r>
              <a:rPr lang="zh-CN" altLang="zh-CN" dirty="0"/>
              <a:t>，</a:t>
            </a:r>
            <a:r>
              <a:rPr lang="en-US" altLang="zh-CN" dirty="0"/>
              <a:t>380</a:t>
            </a:r>
            <a:r>
              <a:rPr lang="zh-TW" altLang="zh-CN" dirty="0"/>
              <a:t>种全文期刊收录在</a:t>
            </a:r>
            <a:r>
              <a:rPr lang="en-US" altLang="zh-CN" dirty="0"/>
              <a:t>Web of Science</a:t>
            </a:r>
            <a:r>
              <a:rPr lang="zh-TW" altLang="zh-CN" dirty="0"/>
              <a:t>内</a:t>
            </a:r>
            <a:r>
              <a:rPr lang="zh-TW" altLang="en-US" dirty="0"/>
              <a:t>，</a:t>
            </a:r>
            <a:r>
              <a:rPr lang="en-US" altLang="zh-TW" dirty="0"/>
              <a:t>795</a:t>
            </a:r>
            <a:r>
              <a:rPr lang="zh-CN" altLang="en-US" dirty="0"/>
              <a:t>种被</a:t>
            </a:r>
            <a:r>
              <a:rPr lang="en-US" altLang="zh-CN" dirty="0"/>
              <a:t>Scopus</a:t>
            </a:r>
            <a:r>
              <a:rPr lang="zh-CN" altLang="en-US" dirty="0"/>
              <a:t>收录 。</a:t>
            </a:r>
            <a:r>
              <a:rPr lang="zh-TW" altLang="zh-CN" dirty="0"/>
              <a:t>还同时收录：</a:t>
            </a:r>
            <a:r>
              <a:rPr lang="en-US" altLang="zh-CN" dirty="0"/>
              <a:t>Business Monitor Intl.</a:t>
            </a:r>
            <a:r>
              <a:rPr lang="zh-TW" altLang="zh-CN" dirty="0"/>
              <a:t>、</a:t>
            </a:r>
            <a:r>
              <a:rPr lang="en-US" altLang="zh-CN" dirty="0"/>
              <a:t>EIU: Economist Intelligence Unit</a:t>
            </a:r>
            <a:r>
              <a:rPr lang="zh-TW" altLang="zh-CN" dirty="0"/>
              <a:t>等</a:t>
            </a:r>
            <a:r>
              <a:rPr lang="en-US" altLang="zh-CN" dirty="0"/>
              <a:t>1400</a:t>
            </a:r>
            <a:r>
              <a:rPr lang="zh-TW" altLang="zh-CN" dirty="0"/>
              <a:t>多种知名出版社出版的国家</a:t>
            </a:r>
            <a:r>
              <a:rPr lang="en-US" altLang="zh-CN" dirty="0"/>
              <a:t>/</a:t>
            </a:r>
            <a:r>
              <a:rPr lang="zh-TW" altLang="zh-CN" dirty="0"/>
              <a:t>地区报告。</a:t>
            </a:r>
            <a:endParaRPr lang="zh-CN" altLang="zh-CN" dirty="0"/>
          </a:p>
          <a:p>
            <a:r>
              <a:rPr lang="zh-TW" altLang="zh-CN" sz="1800" dirty="0"/>
              <a:t>独特的全文期刊如：</a:t>
            </a:r>
            <a:r>
              <a:rPr lang="en-US" altLang="zh-CN" sz="1800" i="1" dirty="0"/>
              <a:t>Harvard Business Review, Administrative Science Quarterly, Academy of Management Journal, Academy of Management Review, Journal of Marketing, Journal of Marketing Research </a:t>
            </a:r>
            <a:r>
              <a:rPr lang="zh-TW" altLang="zh-CN" sz="1800" i="1" dirty="0"/>
              <a:t>（</a:t>
            </a:r>
            <a:r>
              <a:rPr lang="en-US" altLang="zh-CN" sz="1800" i="1" dirty="0"/>
              <a:t>JMR</a:t>
            </a:r>
            <a:r>
              <a:rPr lang="zh-TW" altLang="zh-CN" sz="1800" i="1" dirty="0"/>
              <a:t>）</a:t>
            </a:r>
            <a:r>
              <a:rPr lang="en-US" altLang="zh-CN" sz="1800" i="1" dirty="0"/>
              <a:t>, MIS Quarterly, Communications of the ACM, International Journal of Production Research</a:t>
            </a:r>
            <a:r>
              <a:rPr lang="zh-TW" altLang="zh-CN" sz="1800" dirty="0"/>
              <a:t>等。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265935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>
            <a:extLst>
              <a:ext uri="{FF2B5EF4-FFF2-40B4-BE49-F238E27FC236}">
                <a16:creationId xmlns:a16="http://schemas.microsoft.com/office/drawing/2014/main" xmlns="" id="{E55B30BC-9F3A-4E2C-8A7F-84266A643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0"/>
            <a:ext cx="798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Speech Bubble: Rectangle 5">
            <a:extLst>
              <a:ext uri="{FF2B5EF4-FFF2-40B4-BE49-F238E27FC236}">
                <a16:creationId xmlns:a16="http://schemas.microsoft.com/office/drawing/2014/main" xmlns="" id="{F780A712-90AA-40C0-8D0E-8640E00A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1752600"/>
            <a:ext cx="1447800" cy="914400"/>
          </a:xfrm>
          <a:prstGeom prst="wedgeRectCallout">
            <a:avLst>
              <a:gd name="adj1" fmla="val -70949"/>
              <a:gd name="adj2" fmla="val -23370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baseline="-25000">
                <a:solidFill>
                  <a:schemeClr val="bg1"/>
                </a:solidFill>
              </a:rPr>
              <a:t>进入网站，可下载资源列表</a:t>
            </a:r>
          </a:p>
        </p:txBody>
      </p:sp>
      <p:sp>
        <p:nvSpPr>
          <p:cNvPr id="117764" name="Speech Bubble: Rectangle 5">
            <a:extLst>
              <a:ext uri="{FF2B5EF4-FFF2-40B4-BE49-F238E27FC236}">
                <a16:creationId xmlns:a16="http://schemas.microsoft.com/office/drawing/2014/main" xmlns="" id="{E04548A4-0975-47C1-9CA9-59AAD2F4C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5029200"/>
            <a:ext cx="1252537" cy="533400"/>
          </a:xfrm>
          <a:prstGeom prst="wedgeRectCallout">
            <a:avLst>
              <a:gd name="adj1" fmla="val -66144"/>
              <a:gd name="adj2" fmla="val 49704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baseline="-25000">
                <a:solidFill>
                  <a:schemeClr val="bg1"/>
                </a:solidFill>
              </a:rPr>
              <a:t>涉及学科</a:t>
            </a:r>
          </a:p>
        </p:txBody>
      </p:sp>
      <p:sp>
        <p:nvSpPr>
          <p:cNvPr id="117765" name="Speech Bubble: Rectangle 5">
            <a:extLst>
              <a:ext uri="{FF2B5EF4-FFF2-40B4-BE49-F238E27FC236}">
                <a16:creationId xmlns:a16="http://schemas.microsoft.com/office/drawing/2014/main" xmlns="" id="{65DFD988-6B25-456B-8A6C-BF373B14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71800"/>
            <a:ext cx="1447800" cy="457200"/>
          </a:xfrm>
          <a:prstGeom prst="wedgeRectCallout">
            <a:avLst>
              <a:gd name="adj1" fmla="val -53787"/>
              <a:gd name="adj2" fmla="val 67935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-25000">
                <a:solidFill>
                  <a:schemeClr val="bg1"/>
                </a:solidFill>
              </a:rPr>
              <a:t>BSP</a:t>
            </a:r>
            <a:r>
              <a:rPr lang="zh-CN" altLang="en-US" sz="2400" b="1" baseline="-25000">
                <a:solidFill>
                  <a:schemeClr val="bg1"/>
                </a:solidFill>
              </a:rPr>
              <a:t>资源统计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E95D035-DA96-4CAA-BBCB-0536C091481D}"/>
              </a:ext>
            </a:extLst>
          </p:cNvPr>
          <p:cNvSpPr/>
          <p:nvPr/>
        </p:nvSpPr>
        <p:spPr>
          <a:xfrm>
            <a:off x="5943600" y="3957935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highlight>
                  <a:srgbClr val="FFFF00"/>
                </a:highlight>
                <a:hlinkClick r:id="rId3"/>
              </a:rPr>
              <a:t>Business Source Premier(BSP)</a:t>
            </a:r>
            <a:r>
              <a:rPr lang="zh-CN" altLang="en-US" b="1" dirty="0">
                <a:highlight>
                  <a:srgbClr val="FFFF00"/>
                </a:highlight>
                <a:hlinkClick r:id="rId3"/>
              </a:rPr>
              <a:t>商管财经全文数据库</a:t>
            </a:r>
            <a:endParaRPr lang="zh-CN" altLang="en-US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7D6A28-3D07-4ADF-BC3F-AA17C311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954963" cy="4159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Top </a:t>
            </a:r>
            <a:r>
              <a:rPr lang="en-US" b="1" dirty="0">
                <a:solidFill>
                  <a:srgbClr val="FF0000"/>
                </a:solidFill>
              </a:rPr>
              <a:t>Five General Business Magazines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4256825-2476-4238-8E12-CEA30D7AF16E}"/>
              </a:ext>
            </a:extLst>
          </p:cNvPr>
          <p:cNvGraphicFramePr>
            <a:graphicFrameLocks noGrp="1"/>
          </p:cNvGraphicFramePr>
          <p:nvPr/>
        </p:nvGraphicFramePr>
        <p:xfrm>
          <a:off x="2298700" y="1166813"/>
          <a:ext cx="4271963" cy="33337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2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5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68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Magazine Name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i="0" baseline="0" dirty="0">
                          <a:solidFill>
                            <a:schemeClr val="bg1"/>
                          </a:solidFill>
                          <a:latin typeface="Arial" charset="0"/>
                        </a:rPr>
                        <a:t>EBSCO</a:t>
                      </a: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charset="0"/>
                        </a:rPr>
                        <a:t/>
                      </a:r>
                      <a:br>
                        <a:rPr lang="en-US" sz="1100" baseline="0" dirty="0">
                          <a:solidFill>
                            <a:schemeClr val="bg1"/>
                          </a:solidFill>
                          <a:latin typeface="Arial" charset="0"/>
                        </a:rPr>
                      </a:br>
                      <a:r>
                        <a:rPr lang="en-US" sz="1100" baseline="0" dirty="0">
                          <a:solidFill>
                            <a:schemeClr val="bg1"/>
                          </a:solidFill>
                          <a:latin typeface="Arial" charset="0"/>
                        </a:rPr>
                        <a:t>Full Text Coverage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Week</a:t>
                      </a:r>
                      <a:endParaRPr lang="en-US" sz="14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Forbes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Fortune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Harvard</a:t>
                      </a:r>
                      <a:r>
                        <a:rPr lang="en-US" sz="1400" i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Review</a:t>
                      </a:r>
                      <a:endParaRPr lang="en-US" sz="1400" i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378">
                <a:tc>
                  <a:txBody>
                    <a:bodyPr/>
                    <a:lstStyle/>
                    <a:p>
                      <a:pPr algn="l"/>
                      <a:r>
                        <a:rPr lang="en-US" sz="140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Full Text</a:t>
                      </a:r>
                    </a:p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Embargo</a:t>
                      </a:r>
                    </a:p>
                  </a:txBody>
                  <a:tcPr marL="91461" marR="91461" marT="45735" marB="457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8815" name="Text Placeholder 7">
            <a:extLst>
              <a:ext uri="{FF2B5EF4-FFF2-40B4-BE49-F238E27FC236}">
                <a16:creationId xmlns:a16="http://schemas.microsoft.com/office/drawing/2014/main" xmlns="" id="{B33BDC87-FF12-4D60-9B90-65A5BE630CD9}"/>
              </a:ext>
            </a:extLst>
          </p:cNvPr>
          <p:cNvSpPr txBox="1">
            <a:spLocks/>
          </p:cNvSpPr>
          <p:nvPr/>
        </p:nvSpPr>
        <p:spPr bwMode="auto">
          <a:xfrm>
            <a:off x="0" y="6215063"/>
            <a:ext cx="36496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rgbClr val="454545"/>
                </a:solidFill>
              </a:rPr>
              <a:t>Figures as of January 2017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>
            <a:extLst>
              <a:ext uri="{FF2B5EF4-FFF2-40B4-BE49-F238E27FC236}">
                <a16:creationId xmlns:a16="http://schemas.microsoft.com/office/drawing/2014/main" xmlns="" id="{3E67147A-1F76-445E-8A33-1F48FB37C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828800"/>
            <a:ext cx="49149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ctr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基本检索与高级检索</a:t>
            </a:r>
            <a:endParaRPr lang="en-US" altLang="zh-CN" sz="24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fontAlgn="ctr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4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文件夹的建立与利用</a:t>
            </a:r>
            <a:endParaRPr lang="en-US" altLang="zh-CN" sz="24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fontAlgn="ctr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出版物检索</a:t>
            </a:r>
            <a:r>
              <a:rPr lang="en-US" altLang="zh-CN" sz="24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&amp;</a:t>
            </a:r>
            <a:r>
              <a:rPr lang="zh-CN" altLang="en-US" sz="24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订阅期刊提醒</a:t>
            </a:r>
            <a:endParaRPr lang="en-US" altLang="zh-CN" sz="24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fontAlgn="ctr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主题词检索</a:t>
            </a:r>
            <a:endParaRPr lang="en-US" altLang="zh-CN" sz="24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fontAlgn="ctr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>
                <a:latin typeface="等线" panose="02010600030101010101" pitchFamily="2" charset="-122"/>
                <a:ea typeface="等线" panose="02010600030101010101" pitchFamily="2" charset="-122"/>
              </a:rPr>
              <a:t>检索历史记录</a:t>
            </a:r>
            <a:endParaRPr lang="en-US" altLang="zh-CN" sz="24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fontAlgn="ctr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zh-CN" sz="24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eaLnBrk="1" fontAlgn="ctr" hangingPunct="1">
              <a:lnSpc>
                <a:spcPct val="150000"/>
              </a:lnSpc>
              <a:spcBef>
                <a:spcPct val="20000"/>
              </a:spcBef>
            </a:pPr>
            <a:endParaRPr lang="zh-CN" altLang="zh-CN" sz="24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9811" name="Title 1">
            <a:extLst>
              <a:ext uri="{FF2B5EF4-FFF2-40B4-BE49-F238E27FC236}">
                <a16:creationId xmlns:a16="http://schemas.microsoft.com/office/drawing/2014/main" xmlns="" id="{527EDB4B-97B6-44AE-8B0B-D3258B94E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990600"/>
            <a:ext cx="6858000" cy="685800"/>
          </a:xfrm>
        </p:spPr>
        <p:txBody>
          <a:bodyPr/>
          <a:lstStyle/>
          <a:p>
            <a:r>
              <a:rPr lang="zh-CN" altLang="en-US" sz="2400" b="1">
                <a:latin typeface="等线" panose="02010600030101010101" pitchFamily="2" charset="-122"/>
                <a:ea typeface="等线" panose="02010600030101010101" pitchFamily="2" charset="-122"/>
              </a:rPr>
              <a:t>第二部分： 上机操作演示 </a:t>
            </a:r>
            <a:r>
              <a:rPr lang="en-US" altLang="zh-CN" sz="2400">
                <a:latin typeface="等线" panose="02010600030101010101" pitchFamily="2" charset="-122"/>
                <a:ea typeface="等线" panose="02010600030101010101" pitchFamily="2" charset="-122"/>
              </a:rPr>
              <a:t/>
            </a:r>
            <a:br>
              <a:rPr lang="en-US" altLang="zh-CN" sz="240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2400">
                <a:latin typeface="等线" panose="02010600030101010101" pitchFamily="2" charset="-122"/>
                <a:ea typeface="等线" panose="02010600030101010101" pitchFamily="2" charset="-122"/>
              </a:rPr>
              <a:t>          </a:t>
            </a:r>
            <a:endParaRPr lang="zh-CN" altLang="en-US" sz="24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6969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EBSCO Blue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EBSCO 2015">
  <a:themeElements>
    <a:clrScheme name="_EBSCO 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316B"/>
      </a:accent1>
      <a:accent2>
        <a:srgbClr val="124497"/>
      </a:accent2>
      <a:accent3>
        <a:srgbClr val="37A450"/>
      </a:accent3>
      <a:accent4>
        <a:srgbClr val="454545"/>
      </a:accent4>
      <a:accent5>
        <a:srgbClr val="609AFF"/>
      </a:accent5>
      <a:accent6>
        <a:srgbClr val="DF5B57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EBSCO 2015 Theme v2" id="{2975043A-C95F-4D9D-8966-BD2F9103FC35}" vid="{A25642F3-7D27-431F-B3B7-742F97631E52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1454</Words>
  <Application>Microsoft Office PowerPoint</Application>
  <PresentationFormat>全屏显示(4:3)</PresentationFormat>
  <Paragraphs>164</Paragraphs>
  <Slides>43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16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Default Design</vt:lpstr>
      <vt:lpstr>2_EBSCO Basic Template</vt:lpstr>
      <vt:lpstr>1_EBSCO Basic Template</vt:lpstr>
      <vt:lpstr>EBSCO Basic Template</vt:lpstr>
      <vt:lpstr>3_EBSCO Basic Template</vt:lpstr>
      <vt:lpstr>4_EBSCO Basic Template</vt:lpstr>
      <vt:lpstr>5_EBSCO Basic Template</vt:lpstr>
      <vt:lpstr>6_EBSCO Basic Template</vt:lpstr>
      <vt:lpstr>7_EBSCO Basic Template</vt:lpstr>
      <vt:lpstr>8_EBSCO Basic Template</vt:lpstr>
      <vt:lpstr>9_EBSCO Basic Template</vt:lpstr>
      <vt:lpstr>EBSCO Blue Template</vt:lpstr>
      <vt:lpstr>10_EBSCO Basic Template</vt:lpstr>
      <vt:lpstr>11_EBSCO Basic Template</vt:lpstr>
      <vt:lpstr>12_EBSCO Basic Template</vt:lpstr>
      <vt:lpstr>EBSCO 2015</vt:lpstr>
      <vt:lpstr>幻灯片 1</vt:lpstr>
      <vt:lpstr>幻灯片 2</vt:lpstr>
      <vt:lpstr>Academic Search Premier （ASP）  综合学科参考类全文数据库 </vt:lpstr>
      <vt:lpstr>幻灯片 4</vt:lpstr>
      <vt:lpstr>幻灯片 5</vt:lpstr>
      <vt:lpstr>Business Source Premier （BSP）  商管财经类全文数据库 </vt:lpstr>
      <vt:lpstr>幻灯片 7</vt:lpstr>
      <vt:lpstr>Top Five General Business Magazines</vt:lpstr>
      <vt:lpstr>第二部分： 上机操作演示            </vt:lpstr>
      <vt:lpstr>如何进入EBSCO</vt:lpstr>
      <vt:lpstr>基本检索与高级检索</vt:lpstr>
      <vt:lpstr>幻灯片 12</vt:lpstr>
      <vt:lpstr>高级检索</vt:lpstr>
      <vt:lpstr>幻灯片 14</vt:lpstr>
      <vt:lpstr>布尔逻辑运算符</vt:lpstr>
      <vt:lpstr>检索技巧</vt:lpstr>
      <vt:lpstr>幻灯片 17</vt:lpstr>
      <vt:lpstr>幻灯片 18</vt:lpstr>
      <vt:lpstr>幻灯片 19</vt:lpstr>
      <vt:lpstr>幻灯片 20</vt:lpstr>
      <vt:lpstr>幻灯片 21</vt:lpstr>
      <vt:lpstr>如何检索HTML格式文献？</vt:lpstr>
      <vt:lpstr>新建文件夹</vt:lpstr>
      <vt:lpstr>幻灯片 24</vt:lpstr>
      <vt:lpstr>幻灯片 25</vt:lpstr>
      <vt:lpstr>出版物检索</vt:lpstr>
      <vt:lpstr>幻灯片 27</vt:lpstr>
      <vt:lpstr>幻灯片 28</vt:lpstr>
      <vt:lpstr>幻灯片 29</vt:lpstr>
      <vt:lpstr>创建期刊提醒</vt:lpstr>
      <vt:lpstr>幻灯片 31</vt:lpstr>
      <vt:lpstr>幻灯片 32</vt:lpstr>
      <vt:lpstr>主题词检索</vt:lpstr>
      <vt:lpstr>幻灯片 34</vt:lpstr>
      <vt:lpstr>幻灯片 35</vt:lpstr>
      <vt:lpstr>幻灯片 36</vt:lpstr>
      <vt:lpstr>检索历史记录</vt:lpstr>
      <vt:lpstr>幻灯片 38</vt:lpstr>
      <vt:lpstr>幻灯片 39</vt:lpstr>
      <vt:lpstr>第三部分 支持站点及免费教程 https://help.ebsco.com/</vt:lpstr>
      <vt:lpstr>幻灯片 41</vt:lpstr>
      <vt:lpstr>幻灯片 42</vt:lpstr>
      <vt:lpstr>Thank You!  访问更多信息参见http://help.ebsco.com/     </vt:lpstr>
    </vt:vector>
  </TitlesOfParts>
  <Company>EBSCO Publishing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MHobart</dc:creator>
  <cp:lastModifiedBy>PC</cp:lastModifiedBy>
  <cp:revision>264</cp:revision>
  <dcterms:created xsi:type="dcterms:W3CDTF">2013-05-23T16:24:12Z</dcterms:created>
  <dcterms:modified xsi:type="dcterms:W3CDTF">2020-01-08T05:46:24Z</dcterms:modified>
</cp:coreProperties>
</file>